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  <p:sldMasterId id="2147483696" r:id="rId3"/>
  </p:sldMasterIdLst>
  <p:notesMasterIdLst>
    <p:notesMasterId r:id="rId37"/>
  </p:notesMasterIdLst>
  <p:sldIdLst>
    <p:sldId id="356" r:id="rId4"/>
    <p:sldId id="357" r:id="rId5"/>
    <p:sldId id="258" r:id="rId6"/>
    <p:sldId id="386" r:id="rId7"/>
    <p:sldId id="263" r:id="rId8"/>
    <p:sldId id="358" r:id="rId9"/>
    <p:sldId id="385" r:id="rId10"/>
    <p:sldId id="363" r:id="rId11"/>
    <p:sldId id="364" r:id="rId12"/>
    <p:sldId id="359" r:id="rId13"/>
    <p:sldId id="365" r:id="rId14"/>
    <p:sldId id="360" r:id="rId15"/>
    <p:sldId id="361" r:id="rId16"/>
    <p:sldId id="362" r:id="rId17"/>
    <p:sldId id="375" r:id="rId18"/>
    <p:sldId id="366" r:id="rId19"/>
    <p:sldId id="368" r:id="rId20"/>
    <p:sldId id="374" r:id="rId21"/>
    <p:sldId id="367" r:id="rId22"/>
    <p:sldId id="369" r:id="rId23"/>
    <p:sldId id="370" r:id="rId24"/>
    <p:sldId id="376" r:id="rId25"/>
    <p:sldId id="371" r:id="rId26"/>
    <p:sldId id="377" r:id="rId27"/>
    <p:sldId id="372" r:id="rId28"/>
    <p:sldId id="373" r:id="rId29"/>
    <p:sldId id="378" r:id="rId30"/>
    <p:sldId id="379" r:id="rId31"/>
    <p:sldId id="380" r:id="rId32"/>
    <p:sldId id="381" r:id="rId33"/>
    <p:sldId id="382" r:id="rId34"/>
    <p:sldId id="384" r:id="rId35"/>
    <p:sldId id="383" r:id="rId36"/>
  </p:sldIdLst>
  <p:sldSz cx="9144000" cy="5715000" type="screen16x1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069"/>
    <a:srgbClr val="DAF2FF"/>
    <a:srgbClr val="3A5AFE"/>
    <a:srgbClr val="0C00FF"/>
    <a:srgbClr val="F9F9F9"/>
    <a:srgbClr val="3955FF"/>
    <a:srgbClr val="3B59FE"/>
    <a:srgbClr val="800000"/>
    <a:srgbClr val="000000"/>
    <a:srgbClr val="042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0"/>
    <p:restoredTop sz="94624"/>
  </p:normalViewPr>
  <p:slideViewPr>
    <p:cSldViewPr snapToGrid="0" snapToObjects="1">
      <p:cViewPr>
        <p:scale>
          <a:sx n="162" d="100"/>
          <a:sy n="162" d="100"/>
        </p:scale>
        <p:origin x="-5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0C1C7494-3141-494F-B49B-9A4CC634F2D1}" type="datetimeFigureOut">
              <a:rPr lang="en-US" smtClean="0"/>
              <a:pPr/>
              <a:t>11/18/19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A575325-3D61-744E-8668-5420428F7A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17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2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4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87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57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67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87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49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1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82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52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8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12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46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44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03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07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3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75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64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11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7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47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4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5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3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45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5325-3D61-744E-8668-5420428F7A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4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8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7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9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9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9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7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83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88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77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1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18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45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8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99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46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FD5D-65DF-834C-A1D5-664BCC6ABF2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75-789F-0D4E-9DB5-8CF310F9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133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68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74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0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06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153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20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5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66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088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5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29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5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5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6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7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6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7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3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4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2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95" indent="0">
              <a:buNone/>
              <a:defRPr sz="1200"/>
            </a:lvl2pPr>
            <a:lvl3pPr marL="914391" indent="0">
              <a:buNone/>
              <a:defRPr sz="1000"/>
            </a:lvl3pPr>
            <a:lvl4pPr marL="1371586" indent="0">
              <a:buNone/>
              <a:defRPr sz="900"/>
            </a:lvl4pPr>
            <a:lvl5pPr marL="1828782" indent="0">
              <a:buNone/>
              <a:defRPr sz="900"/>
            </a:lvl5pPr>
            <a:lvl6pPr marL="2285977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0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91" indent="0">
              <a:buNone/>
              <a:defRPr sz="2400"/>
            </a:lvl3pPr>
            <a:lvl4pPr marL="1371586" indent="0">
              <a:buNone/>
              <a:defRPr sz="2000"/>
            </a:lvl4pPr>
            <a:lvl5pPr marL="1828782" indent="0">
              <a:buNone/>
              <a:defRPr sz="2000"/>
            </a:lvl5pPr>
            <a:lvl6pPr marL="2285977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5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195" indent="0">
              <a:buNone/>
              <a:defRPr sz="1200"/>
            </a:lvl2pPr>
            <a:lvl3pPr marL="914391" indent="0">
              <a:buNone/>
              <a:defRPr sz="1000"/>
            </a:lvl3pPr>
            <a:lvl4pPr marL="1371586" indent="0">
              <a:buNone/>
              <a:defRPr sz="900"/>
            </a:lvl4pPr>
            <a:lvl5pPr marL="1828782" indent="0">
              <a:buNone/>
              <a:defRPr sz="900"/>
            </a:lvl5pPr>
            <a:lvl6pPr marL="2285977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1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19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7" indent="-342897" algn="l" defTabSz="45719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45719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45719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8" algn="l" defTabSz="45719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8" algn="l" defTabSz="45719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6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CFD5D-65DF-834C-A1D5-664BCC6ABF2D}" type="datetimeFigureOut">
              <a:rPr lang="en-US" smtClean="0"/>
              <a:pPr/>
              <a:t>11/18/19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EA75-789F-0D4E-9DB5-8CF310F943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7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2F03-9A2D-1F4E-BE35-954CDFF91FA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4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hyperlink" Target="https://docs.nativescript.org/angular/ui/layouts/layout-container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lay.nativescript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lay.nativescript.org/" TargetMode="Externa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nativescript.org/angular/ui/styl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gghead.io/courses/use-objective-c-swift-and-java-api-s-in-nativescript-for-angular-ios-and-android-apps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10.tif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5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tif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nativescript.org/tooling/docs-cli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nativescript.org/nativescript-sidekick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nativescript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tiff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6.tiff"/><Relationship Id="rId5" Type="http://schemas.openxmlformats.org/officeDocument/2006/relationships/image" Target="../media/image12.png"/><Relationship Id="rId15" Type="http://schemas.openxmlformats.org/officeDocument/2006/relationships/image" Target="../media/image19.tiff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10" Type="http://schemas.openxmlformats.org/officeDocument/2006/relationships/image" Target="../media/image1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hyperlink" Target="https://docs.nativescript.org/angular/ui/components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1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56E44-71CF-D944-8645-673E5711BA9D}"/>
              </a:ext>
            </a:extLst>
          </p:cNvPr>
          <p:cNvGrpSpPr/>
          <p:nvPr/>
        </p:nvGrpSpPr>
        <p:grpSpPr>
          <a:xfrm>
            <a:off x="2589404" y="2415365"/>
            <a:ext cx="6597126" cy="2671711"/>
            <a:chOff x="2589404" y="781580"/>
            <a:chExt cx="6597126" cy="2671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A72AB4-F1E9-0445-992F-1F571DDDB520}"/>
                </a:ext>
              </a:extLst>
            </p:cNvPr>
            <p:cNvGrpSpPr/>
            <p:nvPr/>
          </p:nvGrpSpPr>
          <p:grpSpPr>
            <a:xfrm>
              <a:off x="2589404" y="781580"/>
              <a:ext cx="6559912" cy="2671711"/>
              <a:chOff x="2482488" y="2164286"/>
              <a:chExt cx="6559912" cy="2671711"/>
            </a:xfrm>
          </p:grpSpPr>
          <p:pic>
            <p:nvPicPr>
              <p:cNvPr id="3" name="Picture 2" descr="banner.png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3296" r="3582"/>
              <a:stretch/>
            </p:blipFill>
            <p:spPr>
              <a:xfrm>
                <a:off x="3182112" y="2164286"/>
                <a:ext cx="5860288" cy="2671711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515B7B1-5D40-C043-9AAD-2297DAB48788}"/>
                  </a:ext>
                </a:extLst>
              </p:cNvPr>
              <p:cNvSpPr/>
              <p:nvPr/>
            </p:nvSpPr>
            <p:spPr>
              <a:xfrm>
                <a:off x="2482488" y="3211505"/>
                <a:ext cx="1115568" cy="1333695"/>
              </a:xfrm>
              <a:prstGeom prst="rect">
                <a:avLst/>
              </a:prstGeom>
              <a:solidFill>
                <a:srgbClr val="DAF2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9E4FC9-D6CB-2F4C-A99F-0DA3E08B7974}"/>
                </a:ext>
              </a:extLst>
            </p:cNvPr>
            <p:cNvSpPr/>
            <p:nvPr/>
          </p:nvSpPr>
          <p:spPr>
            <a:xfrm>
              <a:off x="8835931" y="1787175"/>
              <a:ext cx="350599" cy="1375319"/>
            </a:xfrm>
            <a:prstGeom prst="rect">
              <a:avLst/>
            </a:prstGeom>
            <a:solidFill>
              <a:srgbClr val="DAF2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921579" y="48557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86771" y="593254"/>
            <a:ext cx="7772400" cy="764843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50" normalizeH="0" baseline="0" noProof="0" dirty="0">
                <a:ln w="15875" cmpd="sng">
                  <a:noFill/>
                  <a:prstDash val="solid"/>
                </a:ln>
                <a:solidFill>
                  <a:srgbClr val="03006B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Frontend Class - 6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0BE66-561D-6844-A5AE-75C082B6AA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091" y="3448274"/>
            <a:ext cx="1254028" cy="1254028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C20C6-29FE-6B4E-83A7-F93E1FC9E4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304" y="3651166"/>
            <a:ext cx="950129" cy="950129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0" name="Picture 9" descr="HTML5_logo.png">
            <a:extLst>
              <a:ext uri="{FF2B5EF4-FFF2-40B4-BE49-F238E27FC236}">
                <a16:creationId xmlns:a16="http://schemas.microsoft.com/office/drawing/2014/main" id="{5169243F-8D01-AB4B-B803-F5440FC28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164" y="3550159"/>
            <a:ext cx="1216203" cy="1051136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1" name="Picture 10" descr="css3.png">
            <a:extLst>
              <a:ext uri="{FF2B5EF4-FFF2-40B4-BE49-F238E27FC236}">
                <a16:creationId xmlns:a16="http://schemas.microsoft.com/office/drawing/2014/main" id="{15310451-ADE9-B942-8029-AB6CCEE468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420"/>
          <a:stretch/>
        </p:blipFill>
        <p:spPr>
          <a:xfrm>
            <a:off x="1014985" y="3634115"/>
            <a:ext cx="1413361" cy="1068216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C6DF7-FF91-B94A-89C0-8D82DAFEE8DA}"/>
              </a:ext>
            </a:extLst>
          </p:cNvPr>
          <p:cNvSpPr txBox="1"/>
          <p:nvPr/>
        </p:nvSpPr>
        <p:spPr>
          <a:xfrm>
            <a:off x="4110858" y="24003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6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Layout Containers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93F4D0-F3E7-C247-A7A5-70784C6C720A}"/>
              </a:ext>
            </a:extLst>
          </p:cNvPr>
          <p:cNvGrpSpPr/>
          <p:nvPr/>
        </p:nvGrpSpPr>
        <p:grpSpPr>
          <a:xfrm>
            <a:off x="918185" y="2024101"/>
            <a:ext cx="5017921" cy="2882864"/>
            <a:chOff x="918183" y="1951464"/>
            <a:chExt cx="5017921" cy="288286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711306E-279A-E14E-9D2D-14AA4224BA1F}"/>
                </a:ext>
              </a:extLst>
            </p:cNvPr>
            <p:cNvSpPr/>
            <p:nvPr/>
          </p:nvSpPr>
          <p:spPr>
            <a:xfrm>
              <a:off x="918183" y="1951464"/>
              <a:ext cx="5017921" cy="288286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0582C5-C41E-6A4B-9124-A4C95EFA9641}"/>
                </a:ext>
              </a:extLst>
            </p:cNvPr>
            <p:cNvSpPr/>
            <p:nvPr/>
          </p:nvSpPr>
          <p:spPr>
            <a:xfrm>
              <a:off x="1019331" y="2238734"/>
              <a:ext cx="491677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</a:rPr>
                <a:t>StackLayout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b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</a:b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1"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"red"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2"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"green"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3"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"blue"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  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text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"Label 4"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  <a:latin typeface="Menlo" panose="020B0609030804020204" pitchFamily="49" charset="0"/>
                </a:rPr>
                <a:t>backgroundColor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"yellow"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</a:t>
              </a:r>
              <a:b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       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width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enlo" panose="020B0609030804020204" pitchFamily="49" charset="0"/>
                </a:rPr>
                <a:t>height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0000FF"/>
                  </a:solidFill>
                  <a:latin typeface="Menlo" panose="020B0609030804020204" pitchFamily="49" charset="0"/>
                </a:rPr>
                <a:t>"100"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&gt;&lt;/</a:t>
              </a: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</a:rPr>
                <a:t>Label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b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</a:b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&lt;/</a:t>
              </a: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</a:rPr>
                <a:t>StackLayout</a:t>
              </a:r>
              <a:r>
                <a:rPr lang="en-US" sz="1200" dirty="0">
                  <a:solidFill>
                    <a:srgbClr val="383838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1EF631F-CE81-C441-B28C-D57AF79096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670053"/>
            <a:ext cx="1504800" cy="31299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D1B36B-76D6-CD4D-92FB-7C23790D34BF}"/>
              </a:ext>
            </a:extLst>
          </p:cNvPr>
          <p:cNvGrpSpPr/>
          <p:nvPr/>
        </p:nvGrpSpPr>
        <p:grpSpPr>
          <a:xfrm>
            <a:off x="6880894" y="1438321"/>
            <a:ext cx="1728843" cy="3468645"/>
            <a:chOff x="571500" y="768621"/>
            <a:chExt cx="1728843" cy="34686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5C6EB2D-B2E8-AF4F-B67D-4987BF1531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A195411D-5DA1-064C-AE8D-4D9B3E370422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B777F4A-4EAA-F647-B300-EC895DC1C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E64408D-7B97-F047-B7A6-72443B1A9F84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824AC2-0BB4-884E-978B-22167E4CC3A2}"/>
              </a:ext>
            </a:extLst>
          </p:cNvPr>
          <p:cNvSpPr txBox="1"/>
          <p:nvPr/>
        </p:nvSpPr>
        <p:spPr>
          <a:xfrm>
            <a:off x="918185" y="1173490"/>
            <a:ext cx="1675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30069"/>
                </a:solidFill>
              </a:rPr>
              <a:t>StackLayout</a:t>
            </a:r>
            <a:endParaRPr lang="en-US" sz="2400" dirty="0">
              <a:solidFill>
                <a:srgbClr val="0300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9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Layout Containers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9F1BE3-EC50-5545-B1A3-D1B5023D5F3D}"/>
              </a:ext>
            </a:extLst>
          </p:cNvPr>
          <p:cNvSpPr/>
          <p:nvPr/>
        </p:nvSpPr>
        <p:spPr>
          <a:xfrm>
            <a:off x="918185" y="2024100"/>
            <a:ext cx="5017921" cy="28828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E5420C-B74D-4349-8A5D-DB0D34B5C7A7}"/>
              </a:ext>
            </a:extLst>
          </p:cNvPr>
          <p:cNvSpPr/>
          <p:nvPr/>
        </p:nvSpPr>
        <p:spPr>
          <a:xfrm>
            <a:off x="1015620" y="2311371"/>
            <a:ext cx="51674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GridLayout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columns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"auto, *"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rows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"auto, *, *"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b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</a:b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1"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colSpan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"red"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rowSpan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"green"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"blue"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"Label 4"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row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"2"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col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"1”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"yellow"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b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</a:b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GridLayout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946A2-93DB-CF4F-B9B8-4318227240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670053"/>
            <a:ext cx="1504800" cy="313054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8213624-C29B-4642-AD8D-A79486B80C4A}"/>
              </a:ext>
            </a:extLst>
          </p:cNvPr>
          <p:cNvGrpSpPr/>
          <p:nvPr/>
        </p:nvGrpSpPr>
        <p:grpSpPr>
          <a:xfrm>
            <a:off x="6880894" y="1438321"/>
            <a:ext cx="1728843" cy="3468645"/>
            <a:chOff x="571500" y="768621"/>
            <a:chExt cx="1728843" cy="346864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859E0C8-5F60-C941-B99F-D4A5D4D2AC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82912CB6-0BBE-C04F-A7ED-A5119BB817D3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747C529-4799-9C47-8F07-5DA887BB0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0EE0E8-3120-CF42-A12E-0257A0BABAB2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F5FD3E2-D0E0-DB48-9A2A-57A0DA8D4A35}"/>
              </a:ext>
            </a:extLst>
          </p:cNvPr>
          <p:cNvSpPr txBox="1"/>
          <p:nvPr/>
        </p:nvSpPr>
        <p:spPr>
          <a:xfrm>
            <a:off x="918185" y="1173490"/>
            <a:ext cx="155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30069"/>
                </a:solidFill>
              </a:rPr>
              <a:t>GridLayout</a:t>
            </a:r>
            <a:endParaRPr lang="en-US" sz="2400" dirty="0">
              <a:solidFill>
                <a:srgbClr val="0300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7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Layout Containers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6386CEA-653D-B349-8D33-8CA43DD60C95}"/>
              </a:ext>
            </a:extLst>
          </p:cNvPr>
          <p:cNvSpPr/>
          <p:nvPr/>
        </p:nvSpPr>
        <p:spPr>
          <a:xfrm>
            <a:off x="918185" y="2024100"/>
            <a:ext cx="5017921" cy="28828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427B37-25F4-0742-915D-A4F619AE61FB}"/>
              </a:ext>
            </a:extLst>
          </p:cNvPr>
          <p:cNvSpPr/>
          <p:nvPr/>
        </p:nvSpPr>
        <p:spPr>
          <a:xfrm>
            <a:off x="1015618" y="2311371"/>
            <a:ext cx="48605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"red"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height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"green"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"blue"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"yellow"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39F4D7-848C-924F-8F31-D4EE124203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670053"/>
            <a:ext cx="1504800" cy="312994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C2379B-5ACA-824A-81F2-953479956A94}"/>
              </a:ext>
            </a:extLst>
          </p:cNvPr>
          <p:cNvGrpSpPr/>
          <p:nvPr/>
        </p:nvGrpSpPr>
        <p:grpSpPr>
          <a:xfrm>
            <a:off x="6880894" y="1438321"/>
            <a:ext cx="1728843" cy="3468645"/>
            <a:chOff x="571500" y="768621"/>
            <a:chExt cx="1728843" cy="346864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BB895D-E3A6-8446-881D-C779D1290A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8E3A2911-3428-5048-9149-7F14927D5D89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16A3AE3-46C7-734D-9F97-36408213A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2BDC2-AB0C-3944-8546-A143F8DE3481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A7086E8-5328-FD48-A0F1-8266F69830AF}"/>
              </a:ext>
            </a:extLst>
          </p:cNvPr>
          <p:cNvSpPr txBox="1"/>
          <p:nvPr/>
        </p:nvSpPr>
        <p:spPr>
          <a:xfrm>
            <a:off x="918185" y="1173490"/>
            <a:ext cx="163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30069"/>
                </a:solidFill>
              </a:rPr>
              <a:t>DockLayout</a:t>
            </a:r>
            <a:endParaRPr lang="en-US" sz="2400" dirty="0">
              <a:solidFill>
                <a:srgbClr val="0300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25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Layout Containers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0F021B-FB26-D745-B780-A87635BDB23B}"/>
              </a:ext>
            </a:extLst>
          </p:cNvPr>
          <p:cNvSpPr/>
          <p:nvPr/>
        </p:nvSpPr>
        <p:spPr>
          <a:xfrm>
            <a:off x="918185" y="2024100"/>
            <a:ext cx="5017921" cy="28828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E0CE3B-DBB7-3B4E-BFBE-7EA60B4FF044}"/>
              </a:ext>
            </a:extLst>
          </p:cNvPr>
          <p:cNvSpPr/>
          <p:nvPr/>
        </p:nvSpPr>
        <p:spPr>
          <a:xfrm>
            <a:off x="1015618" y="2311371"/>
            <a:ext cx="48605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stretchLastChild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"false"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"top”</a:t>
            </a:r>
            <a:b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         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"red"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height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"green"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width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"60"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"blue"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</a:rPr>
              <a:t>dock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</a:rPr>
              <a:t>backgroundColor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</a:rPr>
              <a:t>"yellow"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</a:rPr>
              <a:t>DockLayout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5340C1-4C5F-6240-89E2-259D2AD066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12" y="1670053"/>
            <a:ext cx="1504800" cy="312994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0E48F7-2B8D-0149-800D-D1218C26C96C}"/>
              </a:ext>
            </a:extLst>
          </p:cNvPr>
          <p:cNvGrpSpPr/>
          <p:nvPr/>
        </p:nvGrpSpPr>
        <p:grpSpPr>
          <a:xfrm>
            <a:off x="6880894" y="1438321"/>
            <a:ext cx="1728843" cy="3468645"/>
            <a:chOff x="571500" y="768621"/>
            <a:chExt cx="1728843" cy="346864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255352-5E90-8642-956A-F4E18F6E27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44220DC3-0731-EA49-AD83-311EB8E17788}"/>
                  </a:ext>
                </a:extLst>
              </p:cNvPr>
              <p:cNvSpPr/>
              <p:nvPr/>
            </p:nvSpPr>
            <p:spPr>
              <a:xfrm>
                <a:off x="844110" y="1358599"/>
                <a:ext cx="1264089" cy="116926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A1C8C88-B81D-FC45-9063-4FCB7EDA8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EDA26-4C43-0E42-AC9B-DA031AE50CDB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FCB51B3-B043-3C4A-8F73-A720F2CB5443}"/>
              </a:ext>
            </a:extLst>
          </p:cNvPr>
          <p:cNvSpPr txBox="1"/>
          <p:nvPr/>
        </p:nvSpPr>
        <p:spPr>
          <a:xfrm>
            <a:off x="918185" y="1173490"/>
            <a:ext cx="163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30069"/>
                </a:solidFill>
              </a:rPr>
              <a:t>DockLayout</a:t>
            </a:r>
            <a:endParaRPr lang="en-US" sz="2400" dirty="0">
              <a:solidFill>
                <a:srgbClr val="0300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08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Layout Containers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38852B9-D0B8-2646-A5ED-B0EE5DDFDFB6}"/>
              </a:ext>
            </a:extLst>
          </p:cNvPr>
          <p:cNvSpPr/>
          <p:nvPr/>
        </p:nvSpPr>
        <p:spPr>
          <a:xfrm>
            <a:off x="1622684" y="5050688"/>
            <a:ext cx="5898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docs.nativescript.org</a:t>
            </a:r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/angular/</a:t>
            </a:r>
            <a:r>
              <a:rPr lang="en-US" sz="1400" dirty="0" err="1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</a:t>
            </a:r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/layouts/layout-containers</a:t>
            </a:r>
            <a:endParaRPr lang="en-US" sz="1400" dirty="0">
              <a:solidFill>
                <a:srgbClr val="03006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09FCD-6066-5C42-A6A7-60FCC629BD26}"/>
              </a:ext>
            </a:extLst>
          </p:cNvPr>
          <p:cNvSpPr txBox="1"/>
          <p:nvPr/>
        </p:nvSpPr>
        <p:spPr>
          <a:xfrm>
            <a:off x="1622684" y="2190616"/>
            <a:ext cx="2470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96" indent="-342896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30069"/>
                </a:solidFill>
              </a:rPr>
              <a:t>AbsoluteLayout</a:t>
            </a:r>
            <a:br>
              <a:rPr lang="en-US" sz="2400" dirty="0">
                <a:solidFill>
                  <a:srgbClr val="030069"/>
                </a:solidFill>
              </a:rPr>
            </a:br>
            <a:endParaRPr lang="en-US" sz="2400" dirty="0">
              <a:solidFill>
                <a:srgbClr val="030069"/>
              </a:solidFill>
            </a:endParaRPr>
          </a:p>
          <a:p>
            <a:pPr marL="342896" indent="-342896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30069"/>
                </a:solidFill>
              </a:rPr>
              <a:t>WrapLayout</a:t>
            </a:r>
            <a:br>
              <a:rPr lang="en-US" sz="2400" dirty="0">
                <a:solidFill>
                  <a:srgbClr val="030069"/>
                </a:solidFill>
              </a:rPr>
            </a:br>
            <a:endParaRPr lang="en-US" sz="2400" dirty="0">
              <a:solidFill>
                <a:srgbClr val="030069"/>
              </a:solidFill>
            </a:endParaRPr>
          </a:p>
          <a:p>
            <a:pPr marL="342896" indent="-342896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30069"/>
                </a:solidFill>
              </a:rPr>
              <a:t>FlexboxLayout</a:t>
            </a:r>
            <a:endParaRPr lang="en-US" sz="2400" dirty="0">
              <a:solidFill>
                <a:srgbClr val="030069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BC479C-3E72-D040-8F9B-FFF26017439D}"/>
              </a:ext>
            </a:extLst>
          </p:cNvPr>
          <p:cNvGrpSpPr/>
          <p:nvPr/>
        </p:nvGrpSpPr>
        <p:grpSpPr>
          <a:xfrm>
            <a:off x="6880894" y="1438321"/>
            <a:ext cx="1728843" cy="3468645"/>
            <a:chOff x="571500" y="768621"/>
            <a:chExt cx="1728843" cy="346864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205127-79B4-0D47-A671-EF9287033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A6F36ED-EC05-C443-9296-77B3D2B7CE92}"/>
                  </a:ext>
                </a:extLst>
              </p:cNvPr>
              <p:cNvSpPr/>
              <p:nvPr/>
            </p:nvSpPr>
            <p:spPr>
              <a:xfrm>
                <a:off x="825500" y="1316853"/>
                <a:ext cx="1282700" cy="2766197"/>
              </a:xfrm>
              <a:prstGeom prst="roundRect">
                <a:avLst/>
              </a:prstGeom>
              <a:solidFill>
                <a:srgbClr val="0425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0CABD75-4B3A-624A-BC99-A7A924C31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D77564C-0182-2044-8439-09D8E3C44B74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FA3576B-FBB1-F14F-B183-EDBBB12958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848" y="1684382"/>
            <a:ext cx="1487630" cy="2645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C19820-03F9-1C47-B334-25ED65C547C7}"/>
              </a:ext>
            </a:extLst>
          </p:cNvPr>
          <p:cNvSpPr txBox="1"/>
          <p:nvPr/>
        </p:nvSpPr>
        <p:spPr>
          <a:xfrm>
            <a:off x="918185" y="1173490"/>
            <a:ext cx="338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30069"/>
                </a:solidFill>
              </a:rPr>
              <a:t>More layout containers …</a:t>
            </a:r>
          </a:p>
        </p:txBody>
      </p:sp>
    </p:spTree>
    <p:extLst>
      <p:ext uri="{BB962C8B-B14F-4D97-AF65-F5344CB8AC3E}">
        <p14:creationId xmlns:p14="http://schemas.microsoft.com/office/powerpoint/2010/main" val="379496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Playground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FD25C0F-35A1-9A46-95AD-C94FFB7DE1CF}"/>
              </a:ext>
            </a:extLst>
          </p:cNvPr>
          <p:cNvSpPr/>
          <p:nvPr/>
        </p:nvSpPr>
        <p:spPr>
          <a:xfrm>
            <a:off x="817774" y="4792689"/>
            <a:ext cx="7508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play.nativescript.org</a:t>
            </a:r>
            <a:endParaRPr lang="en-US" sz="1400" dirty="0">
              <a:solidFill>
                <a:srgbClr val="03006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3BA0C5-8550-3843-A902-211360EFFBF5}"/>
              </a:ext>
            </a:extLst>
          </p:cNvPr>
          <p:cNvSpPr/>
          <p:nvPr/>
        </p:nvSpPr>
        <p:spPr>
          <a:xfrm>
            <a:off x="1577039" y="2291838"/>
            <a:ext cx="59899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9"/>
                </a:solidFill>
              </a:rPr>
              <a:t>Write </a:t>
            </a:r>
            <a:r>
              <a:rPr lang="en-US" sz="2400" dirty="0" err="1">
                <a:solidFill>
                  <a:srgbClr val="030069"/>
                </a:solidFill>
              </a:rPr>
              <a:t>NativeScript</a:t>
            </a:r>
            <a:r>
              <a:rPr lang="en-US" sz="2400" dirty="0">
                <a:solidFill>
                  <a:srgbClr val="030069"/>
                </a:solidFill>
              </a:rPr>
              <a:t> code in the browser and preview on your device in seconds</a:t>
            </a:r>
          </a:p>
        </p:txBody>
      </p:sp>
    </p:spTree>
    <p:extLst>
      <p:ext uri="{BB962C8B-B14F-4D97-AF65-F5344CB8AC3E}">
        <p14:creationId xmlns:p14="http://schemas.microsoft.com/office/powerpoint/2010/main" val="188684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Playground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F5BFB3-5A32-1048-8FA4-7556FCA856D0}"/>
              </a:ext>
            </a:extLst>
          </p:cNvPr>
          <p:cNvGrpSpPr/>
          <p:nvPr/>
        </p:nvGrpSpPr>
        <p:grpSpPr>
          <a:xfrm>
            <a:off x="1603455" y="2336560"/>
            <a:ext cx="1512000" cy="1512000"/>
            <a:chOff x="1364104" y="2578307"/>
            <a:chExt cx="1512000" cy="151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6B7CCEF-C8F3-6A42-9D31-02065574B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4104" y="2578307"/>
              <a:ext cx="1512000" cy="1512000"/>
            </a:xfrm>
            <a:prstGeom prst="roundRect">
              <a:avLst/>
            </a:prstGeom>
            <a:solidFill>
              <a:srgbClr val="3955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5C8C434-5525-1F4E-9830-ACB994E3E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184" y="2608166"/>
              <a:ext cx="1460500" cy="1460500"/>
            </a:xfrm>
            <a:prstGeom prst="round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DD80B2-F0E6-BC42-ACEF-675E21A67578}"/>
              </a:ext>
            </a:extLst>
          </p:cNvPr>
          <p:cNvGrpSpPr/>
          <p:nvPr/>
        </p:nvGrpSpPr>
        <p:grpSpPr>
          <a:xfrm>
            <a:off x="5928265" y="2336560"/>
            <a:ext cx="1512000" cy="1512000"/>
            <a:chOff x="6897973" y="2468379"/>
            <a:chExt cx="1512000" cy="151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40D17C-A0B7-A940-ADD9-C144C2152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7973" y="2468379"/>
              <a:ext cx="1512000" cy="1512000"/>
            </a:xfrm>
            <a:prstGeom prst="roundRect">
              <a:avLst/>
            </a:prstGeom>
            <a:solidFill>
              <a:srgbClr val="3955FF"/>
            </a:solidFill>
            <a:ln w="38100">
              <a:solidFill>
                <a:schemeClr val="bg1"/>
              </a:solidFill>
            </a:ln>
            <a:effectLst>
              <a:glow rad="25400">
                <a:srgbClr val="3A5AF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CFE24F4-67E7-074B-AE84-8956079C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558" y="2490865"/>
              <a:ext cx="1460500" cy="1460500"/>
            </a:xfrm>
            <a:prstGeom prst="round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B7BAEA8-1AA4-F54A-86F4-B83FBE4188F7}"/>
              </a:ext>
            </a:extLst>
          </p:cNvPr>
          <p:cNvSpPr txBox="1"/>
          <p:nvPr/>
        </p:nvSpPr>
        <p:spPr>
          <a:xfrm>
            <a:off x="1741209" y="1622173"/>
            <a:ext cx="1236493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400" b="1" dirty="0" err="1">
                <a:solidFill>
                  <a:srgbClr val="030069"/>
                </a:solidFill>
                <a:latin typeface="Poppins" pitchFamily="2" charset="77"/>
                <a:cs typeface="Poppins" pitchFamily="2" charset="77"/>
              </a:rPr>
              <a:t>NativeScript</a:t>
            </a:r>
            <a:endParaRPr lang="en-US" sz="1400" b="1" dirty="0">
              <a:solidFill>
                <a:srgbClr val="030069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sz="1800" dirty="0">
                <a:solidFill>
                  <a:srgbClr val="030069"/>
                </a:solidFill>
                <a:latin typeface="Poppins Light" pitchFamily="2" charset="77"/>
                <a:cs typeface="Poppins Light" pitchFamily="2" charset="77"/>
              </a:rPr>
              <a:t>Playground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51582B-E3E7-0448-BD2B-66EFA7644C0B}"/>
              </a:ext>
            </a:extLst>
          </p:cNvPr>
          <p:cNvSpPr txBox="1"/>
          <p:nvPr/>
        </p:nvSpPr>
        <p:spPr>
          <a:xfrm>
            <a:off x="6133329" y="1621480"/>
            <a:ext cx="1097545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400" b="1" dirty="0" err="1">
                <a:solidFill>
                  <a:srgbClr val="030069"/>
                </a:solidFill>
                <a:latin typeface="Poppins" pitchFamily="2" charset="77"/>
                <a:cs typeface="Poppins" pitchFamily="2" charset="77"/>
              </a:rPr>
              <a:t>NativeScript</a:t>
            </a:r>
            <a:endParaRPr lang="en-US" sz="1400" b="1" dirty="0">
              <a:solidFill>
                <a:srgbClr val="030069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sz="1800" dirty="0">
                <a:solidFill>
                  <a:srgbClr val="030069"/>
                </a:solidFill>
                <a:latin typeface="Poppins Light" pitchFamily="2" charset="77"/>
                <a:cs typeface="Poppins Light" pitchFamily="2" charset="77"/>
              </a:rPr>
              <a:t>Preview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EBCAFB-5775-2049-9046-7599F4D880FF}"/>
              </a:ext>
            </a:extLst>
          </p:cNvPr>
          <p:cNvSpPr/>
          <p:nvPr/>
        </p:nvSpPr>
        <p:spPr>
          <a:xfrm>
            <a:off x="817774" y="4792689"/>
            <a:ext cx="7508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3006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3006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play.nativescript.org</a:t>
            </a:r>
            <a:endParaRPr lang="en-US" sz="1400" dirty="0">
              <a:solidFill>
                <a:srgbClr val="0300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11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Theming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D285834-68C0-CB4B-9ABA-FDC488206071}"/>
              </a:ext>
            </a:extLst>
          </p:cNvPr>
          <p:cNvSpPr/>
          <p:nvPr/>
        </p:nvSpPr>
        <p:spPr>
          <a:xfrm>
            <a:off x="1771200" y="1443600"/>
            <a:ext cx="5458465" cy="1952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9"/>
                </a:solidFill>
              </a:rPr>
              <a:t>Styles can be set on 3 different levels:</a:t>
            </a:r>
            <a:br>
              <a:rPr lang="en-US" sz="2400" dirty="0">
                <a:solidFill>
                  <a:srgbClr val="030069"/>
                </a:solidFill>
              </a:rPr>
            </a:br>
            <a:endParaRPr lang="en-US" sz="1000" dirty="0">
              <a:solidFill>
                <a:srgbClr val="030069"/>
              </a:solidFill>
            </a:endParaRP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9"/>
                </a:solidFill>
              </a:rPr>
              <a:t>Application-wide CSS 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9"/>
                </a:solidFill>
              </a:rPr>
              <a:t>Component-specific CSS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9"/>
                </a:solidFill>
              </a:rPr>
              <a:t>Inline CSS</a:t>
            </a:r>
          </a:p>
        </p:txBody>
      </p:sp>
    </p:spTree>
    <p:extLst>
      <p:ext uri="{BB962C8B-B14F-4D97-AF65-F5344CB8AC3E}">
        <p14:creationId xmlns:p14="http://schemas.microsoft.com/office/powerpoint/2010/main" val="83560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Theming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5B954E-8083-A04F-8921-170C77FBB55F}"/>
              </a:ext>
            </a:extLst>
          </p:cNvPr>
          <p:cNvSpPr/>
          <p:nvPr/>
        </p:nvSpPr>
        <p:spPr>
          <a:xfrm>
            <a:off x="1770482" y="1445186"/>
            <a:ext cx="54584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30069"/>
                </a:solidFill>
              </a:rPr>
              <a:t>NativeScript</a:t>
            </a:r>
            <a:r>
              <a:rPr lang="en-US" sz="2400" dirty="0">
                <a:solidFill>
                  <a:srgbClr val="030069"/>
                </a:solidFill>
              </a:rPr>
              <a:t> supports a subset of the CSS Selector syntax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FBE8DB-5BBE-E240-B3AF-B5FB33022E67}"/>
              </a:ext>
            </a:extLst>
          </p:cNvPr>
          <p:cNvSpPr/>
          <p:nvPr/>
        </p:nvSpPr>
        <p:spPr>
          <a:xfrm>
            <a:off x="2775694" y="4924464"/>
            <a:ext cx="3636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docs.nativescript.org</a:t>
            </a:r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/angular/</a:t>
            </a:r>
            <a:r>
              <a:rPr lang="en-US" sz="1400" dirty="0" err="1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</a:t>
            </a:r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/styling</a:t>
            </a:r>
            <a:endParaRPr lang="en-US" sz="1400" dirty="0">
              <a:solidFill>
                <a:srgbClr val="03006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8440B8-B79E-124F-82D4-AD04C6E02CD4}"/>
              </a:ext>
            </a:extLst>
          </p:cNvPr>
          <p:cNvSpPr/>
          <p:nvPr/>
        </p:nvSpPr>
        <p:spPr>
          <a:xfrm>
            <a:off x="1770481" y="2183849"/>
            <a:ext cx="545846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00" dirty="0">
              <a:solidFill>
                <a:srgbClr val="030069"/>
              </a:solidFill>
            </a:endParaRPr>
          </a:p>
          <a:p>
            <a:pPr marL="285747" indent="-285747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30069"/>
                </a:solidFill>
              </a:rPr>
              <a:t>Type selector</a:t>
            </a:r>
          </a:p>
          <a:p>
            <a:pPr marL="285747" indent="-285747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30069"/>
                </a:solidFill>
              </a:rPr>
              <a:t>Class selector</a:t>
            </a:r>
          </a:p>
          <a:p>
            <a:pPr marL="285747" indent="-285747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30069"/>
                </a:solidFill>
              </a:rPr>
              <a:t>ID selector</a:t>
            </a:r>
          </a:p>
          <a:p>
            <a:pPr marL="285747" indent="-285747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30069"/>
                </a:solidFill>
              </a:rPr>
              <a:t>Hierarchical selector (CSS Combinators)</a:t>
            </a:r>
          </a:p>
          <a:p>
            <a:pPr marL="285747" indent="-285747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30069"/>
                </a:solidFill>
              </a:rPr>
              <a:t>Attribute selector</a:t>
            </a:r>
          </a:p>
          <a:p>
            <a:pPr marL="285747" indent="-285747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30069"/>
                </a:solidFill>
              </a:rPr>
              <a:t>Pseudo selector :highlighted</a:t>
            </a:r>
          </a:p>
          <a:p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1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Theming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AA1C004-D23A-0046-A560-E41E92EF15C6}"/>
              </a:ext>
            </a:extLst>
          </p:cNvPr>
          <p:cNvSpPr/>
          <p:nvPr/>
        </p:nvSpPr>
        <p:spPr>
          <a:xfrm>
            <a:off x="1771200" y="1443600"/>
            <a:ext cx="545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9"/>
                </a:solidFill>
              </a:rPr>
              <a:t>Very much like CSS on web …</a:t>
            </a:r>
            <a:endParaRPr lang="en-US" sz="1000" dirty="0">
              <a:solidFill>
                <a:srgbClr val="03006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3363D-D7C8-3245-B017-806F8DC2473D}"/>
              </a:ext>
            </a:extLst>
          </p:cNvPr>
          <p:cNvSpPr/>
          <p:nvPr/>
        </p:nvSpPr>
        <p:spPr>
          <a:xfrm>
            <a:off x="1771200" y="1905265"/>
            <a:ext cx="545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9"/>
                </a:solidFill>
              </a:rPr>
              <a:t>… except for Measurement units</a:t>
            </a:r>
            <a:endParaRPr lang="en-US" sz="1000" dirty="0">
              <a:solidFill>
                <a:srgbClr val="03006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47EEB7-CBFA-9046-A5BD-A7B8CF5C5B32}"/>
              </a:ext>
            </a:extLst>
          </p:cNvPr>
          <p:cNvSpPr/>
          <p:nvPr/>
        </p:nvSpPr>
        <p:spPr>
          <a:xfrm>
            <a:off x="1771199" y="2775918"/>
            <a:ext cx="5458465" cy="194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30069"/>
                </a:solidFill>
              </a:rPr>
              <a:t>NativeScript</a:t>
            </a:r>
            <a:r>
              <a:rPr lang="en-US" sz="2400" dirty="0">
                <a:solidFill>
                  <a:srgbClr val="030069"/>
                </a:solidFill>
              </a:rPr>
              <a:t> supports:</a:t>
            </a:r>
            <a:br>
              <a:rPr lang="en-US" sz="2400" dirty="0">
                <a:solidFill>
                  <a:srgbClr val="030069"/>
                </a:solidFill>
              </a:rPr>
            </a:br>
            <a:endParaRPr lang="en-US" sz="1800" dirty="0">
              <a:solidFill>
                <a:srgbClr val="030069"/>
              </a:solidFill>
            </a:endParaRP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30069"/>
                </a:solidFill>
              </a:rPr>
              <a:t>Device Independent Pixels  (DIPs) 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30069"/>
                </a:solidFill>
              </a:rPr>
              <a:t>Pixels (postfix </a:t>
            </a:r>
            <a:r>
              <a:rPr lang="en-US" sz="1800" dirty="0" err="1">
                <a:solidFill>
                  <a:srgbClr val="030069"/>
                </a:solidFill>
              </a:rPr>
              <a:t>px</a:t>
            </a:r>
            <a:r>
              <a:rPr lang="en-US" sz="1800" dirty="0">
                <a:solidFill>
                  <a:srgbClr val="030069"/>
                </a:solidFill>
              </a:rPr>
              <a:t>) 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30069"/>
                </a:solidFill>
              </a:rPr>
              <a:t>Percentages </a:t>
            </a:r>
            <a:endParaRPr lang="en-US" sz="1400" dirty="0">
              <a:solidFill>
                <a:srgbClr val="0300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89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6C76CD-F8D5-8446-ACBA-D01CEA70FF4F}"/>
              </a:ext>
            </a:extLst>
          </p:cNvPr>
          <p:cNvSpPr txBox="1">
            <a:spLocks/>
          </p:cNvSpPr>
          <p:nvPr/>
        </p:nvSpPr>
        <p:spPr>
          <a:xfrm>
            <a:off x="187654" y="4077602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50" normalizeH="0" baseline="0" noProof="0" dirty="0" err="1">
                <a:ln w="15875" cmpd="sng">
                  <a:noFill/>
                  <a:prstDash val="solid"/>
                </a:ln>
                <a:solidFill>
                  <a:srgbClr val="030069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NativeScript</a:t>
            </a:r>
            <a:endParaRPr kumimoji="0" lang="en-US" sz="4000" b="0" i="0" u="none" strike="noStrike" kern="1200" cap="none" spc="50" normalizeH="0" baseline="0" noProof="0" dirty="0">
              <a:ln w="15875" cmpd="sng">
                <a:noFill/>
                <a:prstDash val="solid"/>
              </a:ln>
              <a:solidFill>
                <a:srgbClr val="030069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39AD8-7E10-EE4A-91DF-82D8A6DE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360" y="1182900"/>
            <a:ext cx="2399280" cy="239928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050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Theming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D6B48B5-12B7-6F48-873E-0302B2A7C3D8}"/>
              </a:ext>
            </a:extLst>
          </p:cNvPr>
          <p:cNvSpPr/>
          <p:nvPr/>
        </p:nvSpPr>
        <p:spPr>
          <a:xfrm>
            <a:off x="1771200" y="1280375"/>
            <a:ext cx="6757067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9"/>
                </a:solidFill>
              </a:rPr>
              <a:t>Platform specific styling:</a:t>
            </a:r>
            <a:endParaRPr lang="en-US" sz="1000" dirty="0">
              <a:solidFill>
                <a:srgbClr val="030069"/>
              </a:solidFill>
            </a:endParaRPr>
          </a:p>
          <a:p>
            <a:pPr marL="342896" indent="-342896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30069"/>
              </a:solidFill>
            </a:endParaRPr>
          </a:p>
          <a:p>
            <a:pPr marL="342896" indent="-34289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9"/>
                </a:solidFill>
              </a:rPr>
              <a:t>Platform specific </a:t>
            </a:r>
            <a:r>
              <a:rPr lang="en-US" sz="2400" dirty="0" err="1">
                <a:solidFill>
                  <a:srgbClr val="030069"/>
                </a:solidFill>
              </a:rPr>
              <a:t>css</a:t>
            </a:r>
            <a:r>
              <a:rPr lang="en-US" sz="2400" dirty="0">
                <a:solidFill>
                  <a:srgbClr val="030069"/>
                </a:solidFill>
              </a:rPr>
              <a:t> files</a:t>
            </a:r>
            <a:br>
              <a:rPr lang="en-US" sz="2400" dirty="0">
                <a:solidFill>
                  <a:srgbClr val="030069"/>
                </a:solidFill>
              </a:rPr>
            </a:br>
            <a:r>
              <a:rPr lang="en-US" sz="1800" dirty="0" err="1">
                <a:solidFill>
                  <a:srgbClr val="030069"/>
                </a:solidFill>
              </a:rPr>
              <a:t>app.ios.css</a:t>
            </a:r>
            <a:r>
              <a:rPr lang="en-US" sz="1800" dirty="0">
                <a:solidFill>
                  <a:srgbClr val="030069"/>
                </a:solidFill>
              </a:rPr>
              <a:t> </a:t>
            </a:r>
            <a:br>
              <a:rPr lang="en-US" sz="1800" dirty="0">
                <a:solidFill>
                  <a:srgbClr val="030069"/>
                </a:solidFill>
              </a:rPr>
            </a:br>
            <a:r>
              <a:rPr lang="en-US" sz="1800" dirty="0" err="1">
                <a:solidFill>
                  <a:srgbClr val="030069"/>
                </a:solidFill>
              </a:rPr>
              <a:t>app.android.css</a:t>
            </a:r>
            <a:br>
              <a:rPr lang="en-US" sz="1800" dirty="0">
                <a:solidFill>
                  <a:srgbClr val="030069"/>
                </a:solidFill>
              </a:rPr>
            </a:br>
            <a:endParaRPr lang="en-US" sz="1800" dirty="0">
              <a:solidFill>
                <a:srgbClr val="030069"/>
              </a:solidFill>
            </a:endParaRPr>
          </a:p>
          <a:p>
            <a:pPr marL="342896" indent="-34289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9"/>
                </a:solidFill>
              </a:rPr>
              <a:t>Inline styling</a:t>
            </a:r>
            <a:br>
              <a:rPr lang="en-US" sz="2400" dirty="0">
                <a:solidFill>
                  <a:srgbClr val="030069"/>
                </a:solidFill>
              </a:rPr>
            </a:br>
            <a:r>
              <a:rPr lang="en-US" sz="1800" dirty="0" err="1">
                <a:solidFill>
                  <a:srgbClr val="030069"/>
                </a:solidFill>
              </a:rPr>
              <a:t>ios:style</a:t>
            </a:r>
            <a:r>
              <a:rPr lang="en-US" sz="1800" dirty="0">
                <a:solidFill>
                  <a:srgbClr val="030069"/>
                </a:solidFill>
              </a:rPr>
              <a:t>="..."</a:t>
            </a:r>
            <a:br>
              <a:rPr lang="en-US" sz="1800" dirty="0">
                <a:solidFill>
                  <a:srgbClr val="030069"/>
                </a:solidFill>
              </a:rPr>
            </a:br>
            <a:r>
              <a:rPr lang="en-US" sz="1800" dirty="0" err="1">
                <a:solidFill>
                  <a:srgbClr val="030069"/>
                </a:solidFill>
              </a:rPr>
              <a:t>android:style</a:t>
            </a:r>
            <a:r>
              <a:rPr lang="en-US" sz="1800" dirty="0">
                <a:solidFill>
                  <a:srgbClr val="030069"/>
                </a:solidFill>
              </a:rPr>
              <a:t> = "..."</a:t>
            </a:r>
          </a:p>
          <a:p>
            <a:pPr marL="342896" indent="-342896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30069"/>
              </a:solidFill>
            </a:endParaRPr>
          </a:p>
          <a:p>
            <a:pPr marL="342896" indent="-34289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9"/>
                </a:solidFill>
              </a:rPr>
              <a:t>Markup blocks </a:t>
            </a:r>
            <a:br>
              <a:rPr lang="en-US" sz="2400" dirty="0">
                <a:solidFill>
                  <a:srgbClr val="030069"/>
                </a:solidFill>
              </a:rPr>
            </a:br>
            <a:r>
              <a:rPr lang="en-US" sz="1800" dirty="0">
                <a:solidFill>
                  <a:srgbClr val="030069"/>
                </a:solidFill>
              </a:rPr>
              <a:t>&lt;</a:t>
            </a:r>
            <a:r>
              <a:rPr lang="en-US" sz="1800" dirty="0" err="1">
                <a:solidFill>
                  <a:srgbClr val="030069"/>
                </a:solidFill>
              </a:rPr>
              <a:t>ios</a:t>
            </a:r>
            <a:r>
              <a:rPr lang="en-US" sz="1800" dirty="0">
                <a:solidFill>
                  <a:srgbClr val="030069"/>
                </a:solidFill>
              </a:rPr>
              <a:t>&gt; ... &lt;/</a:t>
            </a:r>
            <a:r>
              <a:rPr lang="en-US" sz="1800" dirty="0" err="1">
                <a:solidFill>
                  <a:srgbClr val="030069"/>
                </a:solidFill>
              </a:rPr>
              <a:t>ios</a:t>
            </a:r>
            <a:r>
              <a:rPr lang="en-US" sz="1800" dirty="0">
                <a:solidFill>
                  <a:srgbClr val="030069"/>
                </a:solidFill>
              </a:rPr>
              <a:t>&gt;</a:t>
            </a:r>
            <a:br>
              <a:rPr lang="en-US" sz="1800" dirty="0">
                <a:solidFill>
                  <a:srgbClr val="030069"/>
                </a:solidFill>
              </a:rPr>
            </a:br>
            <a:r>
              <a:rPr lang="en-US" sz="1800" dirty="0">
                <a:solidFill>
                  <a:srgbClr val="030069"/>
                </a:solidFill>
              </a:rPr>
              <a:t>&lt;android&gt; ... &lt;/android&gt;</a:t>
            </a:r>
          </a:p>
        </p:txBody>
      </p:sp>
    </p:spTree>
    <p:extLst>
      <p:ext uri="{BB962C8B-B14F-4D97-AF65-F5344CB8AC3E}">
        <p14:creationId xmlns:p14="http://schemas.microsoft.com/office/powerpoint/2010/main" val="2085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- Themes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FA4AC2-5E04-324B-8B94-7C460607F025}"/>
              </a:ext>
            </a:extLst>
          </p:cNvPr>
          <p:cNvSpPr/>
          <p:nvPr/>
        </p:nvSpPr>
        <p:spPr>
          <a:xfrm>
            <a:off x="972238" y="1467548"/>
            <a:ext cx="6757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30069"/>
                </a:solidFill>
              </a:rPr>
              <a:t>NativeScript</a:t>
            </a:r>
            <a:r>
              <a:rPr lang="en-US" sz="2000" dirty="0">
                <a:solidFill>
                  <a:srgbClr val="030069"/>
                </a:solidFill>
              </a:rPr>
              <a:t> comes with 13 predefined color schemes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2D813-95D3-574D-B2E0-005D32ADE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234" y="2471835"/>
            <a:ext cx="5067300" cy="229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0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Native code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72DF6D4-44BA-8947-AF23-BE1E967FA032}"/>
              </a:ext>
            </a:extLst>
          </p:cNvPr>
          <p:cNvSpPr/>
          <p:nvPr/>
        </p:nvSpPr>
        <p:spPr>
          <a:xfrm>
            <a:off x="1842767" y="1751028"/>
            <a:ext cx="54584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9"/>
                </a:solidFill>
              </a:rPr>
              <a:t>All native iOS and Android APIs </a:t>
            </a:r>
            <a:br>
              <a:rPr lang="en-US" sz="2400" dirty="0">
                <a:solidFill>
                  <a:srgbClr val="030069"/>
                </a:solidFill>
              </a:rPr>
            </a:br>
            <a:r>
              <a:rPr lang="en-US" sz="2400" dirty="0">
                <a:solidFill>
                  <a:srgbClr val="030069"/>
                </a:solidFill>
              </a:rPr>
              <a:t>can be accessed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2468358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Native code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A0382B-D007-3945-9987-A04828E14027}"/>
              </a:ext>
            </a:extLst>
          </p:cNvPr>
          <p:cNvSpPr/>
          <p:nvPr/>
        </p:nvSpPr>
        <p:spPr>
          <a:xfrm>
            <a:off x="2797296" y="1852487"/>
            <a:ext cx="5960625" cy="29176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A3EBF-A9EB-FB45-88CD-99249E65D74C}"/>
              </a:ext>
            </a:extLst>
          </p:cNvPr>
          <p:cNvSpPr/>
          <p:nvPr/>
        </p:nvSpPr>
        <p:spPr>
          <a:xfrm>
            <a:off x="2916557" y="2445818"/>
            <a:ext cx="57092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en-US" sz="2000" dirty="0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UIAlertView.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2000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 Better World !'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addButtonWithTitle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'OK’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827286-DAC4-F849-8B6B-E2D11362B922}"/>
              </a:ext>
            </a:extLst>
          </p:cNvPr>
          <p:cNvGrpSpPr>
            <a:grpSpLocks noChangeAspect="1"/>
          </p:cNvGrpSpPr>
          <p:nvPr/>
        </p:nvGrpSpPr>
        <p:grpSpPr>
          <a:xfrm>
            <a:off x="386082" y="1308160"/>
            <a:ext cx="1951859" cy="3916090"/>
            <a:chOff x="2373308" y="1442319"/>
            <a:chExt cx="1728843" cy="34686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0BE5F9-840E-244C-8C6F-FD8A979B4FA5}"/>
                </a:ext>
              </a:extLst>
            </p:cNvPr>
            <p:cNvGrpSpPr/>
            <p:nvPr/>
          </p:nvGrpSpPr>
          <p:grpSpPr>
            <a:xfrm>
              <a:off x="2420798" y="1530045"/>
              <a:ext cx="1633865" cy="3338648"/>
              <a:chOff x="1750523" y="1500248"/>
              <a:chExt cx="1633865" cy="3338648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05B6829-3724-4241-8DB1-8ED5FAD3A011}"/>
                  </a:ext>
                </a:extLst>
              </p:cNvPr>
              <p:cNvSpPr/>
              <p:nvPr/>
            </p:nvSpPr>
            <p:spPr>
              <a:xfrm>
                <a:off x="1788607" y="4152860"/>
                <a:ext cx="1538326" cy="686036"/>
              </a:xfrm>
              <a:prstGeom prst="roundRect">
                <a:avLst>
                  <a:gd name="adj" fmla="val 12213"/>
                </a:avLst>
              </a:prstGeom>
              <a:solidFill>
                <a:srgbClr val="98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2E159517-D824-FD44-9E42-9890F14D252B}"/>
                  </a:ext>
                </a:extLst>
              </p:cNvPr>
              <p:cNvSpPr/>
              <p:nvPr/>
            </p:nvSpPr>
            <p:spPr>
              <a:xfrm>
                <a:off x="1788607" y="1500248"/>
                <a:ext cx="1544119" cy="303086"/>
              </a:xfrm>
              <a:prstGeom prst="roundRect">
                <a:avLst>
                  <a:gd name="adj" fmla="val 43189"/>
                </a:avLst>
              </a:prstGeom>
              <a:solidFill>
                <a:srgbClr val="959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B4CB4F0-6541-6B44-A900-994F5A00A6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50523" y="1661498"/>
                <a:ext cx="1633865" cy="2798466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5064D86-73BF-D14F-B3A6-B3F04A654358}"/>
                </a:ext>
              </a:extLst>
            </p:cNvPr>
            <p:cNvGrpSpPr/>
            <p:nvPr/>
          </p:nvGrpSpPr>
          <p:grpSpPr>
            <a:xfrm>
              <a:off x="2373308" y="1442319"/>
              <a:ext cx="1728843" cy="3468644"/>
              <a:chOff x="2051780" y="1381998"/>
              <a:chExt cx="1728843" cy="346864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F9DC19E-9D78-FA4A-961C-FA1388ADA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1780" y="1381998"/>
                <a:ext cx="1728843" cy="3468644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B4EF3BD-5EF0-DE4B-90C3-A77B0F0841BB}"/>
                  </a:ext>
                </a:extLst>
              </p:cNvPr>
              <p:cNvCxnSpPr/>
              <p:nvPr/>
            </p:nvCxnSpPr>
            <p:spPr>
              <a:xfrm>
                <a:off x="2619134" y="4591069"/>
                <a:ext cx="574765" cy="0"/>
              </a:xfrm>
              <a:prstGeom prst="line">
                <a:avLst/>
              </a:prstGeom>
              <a:ln w="12700">
                <a:solidFill>
                  <a:schemeClr val="tx1">
                    <a:alpha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04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Native code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284C66-C175-584E-9D3E-7E91C21D1C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757" y="988766"/>
            <a:ext cx="6414485" cy="40993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5733A8-8BD2-B744-A395-928524E0C7F4}"/>
              </a:ext>
            </a:extLst>
          </p:cNvPr>
          <p:cNvSpPr/>
          <p:nvPr/>
        </p:nvSpPr>
        <p:spPr>
          <a:xfrm>
            <a:off x="362351" y="5169698"/>
            <a:ext cx="8463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3006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3006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egghead.io</a:t>
            </a:r>
            <a:r>
              <a:rPr lang="en-US" sz="1400" dirty="0">
                <a:solidFill>
                  <a:srgbClr val="03006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/courses/use-objective-c-swift-and-java-api-s-in-nativescript-for-angular-ios-and-android-apps</a:t>
            </a:r>
            <a:endParaRPr lang="en-US" sz="1400" dirty="0">
              <a:solidFill>
                <a:srgbClr val="0300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8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Native code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595A32-EBED-9943-A002-A1F1AC1D2F10}"/>
              </a:ext>
            </a:extLst>
          </p:cNvPr>
          <p:cNvSpPr/>
          <p:nvPr/>
        </p:nvSpPr>
        <p:spPr>
          <a:xfrm>
            <a:off x="801574" y="1649286"/>
            <a:ext cx="7540854" cy="14914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C2A967-841B-A047-BEC7-743BEF9F1D57}"/>
              </a:ext>
            </a:extLst>
          </p:cNvPr>
          <p:cNvGrpSpPr/>
          <p:nvPr/>
        </p:nvGrpSpPr>
        <p:grpSpPr>
          <a:xfrm>
            <a:off x="5193338" y="3608988"/>
            <a:ext cx="3149092" cy="1491424"/>
            <a:chOff x="5193337" y="3323238"/>
            <a:chExt cx="3149092" cy="149142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869F47C-EAB9-1441-BA41-38457791DE3A}"/>
                </a:ext>
              </a:extLst>
            </p:cNvPr>
            <p:cNvSpPr/>
            <p:nvPr/>
          </p:nvSpPr>
          <p:spPr>
            <a:xfrm>
              <a:off x="5193337" y="3323238"/>
              <a:ext cx="3149092" cy="1491424"/>
            </a:xfrm>
            <a:prstGeom prst="roundRect">
              <a:avLst>
                <a:gd name="adj" fmla="val 7362"/>
              </a:avLst>
            </a:prstGeom>
            <a:solidFill>
              <a:srgbClr val="A3C637"/>
            </a:solidFill>
            <a:ln w="19050">
              <a:solidFill>
                <a:srgbClr val="7590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25B167-C4F7-844C-B91E-C8EA31056E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80673" y="3504080"/>
              <a:ext cx="483268" cy="515672"/>
              <a:chOff x="6238264" y="32609"/>
              <a:chExt cx="1439333" cy="153584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29FB89A-A1C8-2E47-87EB-776CA7480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38264" y="129120"/>
                <a:ext cx="1439333" cy="143933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142D9C7-B78E-C148-BD12-3F2B18789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1813" y="32609"/>
                <a:ext cx="1252233" cy="1252233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180357-E41C-6447-961A-C469D528C02A}"/>
                </a:ext>
              </a:extLst>
            </p:cNvPr>
            <p:cNvSpPr txBox="1"/>
            <p:nvPr/>
          </p:nvSpPr>
          <p:spPr>
            <a:xfrm>
              <a:off x="5433223" y="4207161"/>
              <a:ext cx="2669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new </a:t>
              </a:r>
              <a:r>
                <a:rPr lang="en-US" sz="14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java.io.File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 path );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DBAC9B-8033-1741-BF53-1E355C939021}"/>
              </a:ext>
            </a:extLst>
          </p:cNvPr>
          <p:cNvGrpSpPr/>
          <p:nvPr/>
        </p:nvGrpSpPr>
        <p:grpSpPr>
          <a:xfrm>
            <a:off x="784416" y="3631227"/>
            <a:ext cx="3166251" cy="1491425"/>
            <a:chOff x="784414" y="3345475"/>
            <a:chExt cx="3166251" cy="14914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1A9EE57-483B-964C-97B9-716434E571C2}"/>
                </a:ext>
              </a:extLst>
            </p:cNvPr>
            <p:cNvGrpSpPr/>
            <p:nvPr/>
          </p:nvGrpSpPr>
          <p:grpSpPr>
            <a:xfrm>
              <a:off x="801573" y="3345475"/>
              <a:ext cx="3149092" cy="1491425"/>
              <a:chOff x="213175" y="3036838"/>
              <a:chExt cx="3149092" cy="1491425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E45120FF-2D4D-7745-8AA3-57C39B4AB0BD}"/>
                  </a:ext>
                </a:extLst>
              </p:cNvPr>
              <p:cNvSpPr/>
              <p:nvPr/>
            </p:nvSpPr>
            <p:spPr>
              <a:xfrm>
                <a:off x="213175" y="3036838"/>
                <a:ext cx="3149092" cy="1491425"/>
              </a:xfrm>
              <a:prstGeom prst="roundRect">
                <a:avLst>
                  <a:gd name="adj" fmla="val 7362"/>
                </a:avLst>
              </a:prstGeom>
              <a:solidFill>
                <a:srgbClr val="F9F9F9"/>
              </a:solidFill>
              <a:ln w="19050">
                <a:solidFill>
                  <a:srgbClr val="9F9E9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0FC8AEF-4ED7-B94F-A49B-FEE2B38F4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5289" y="3243865"/>
                <a:ext cx="859848" cy="418829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A6E493-673B-1845-8AEA-B90A1E8F2DF6}"/>
                </a:ext>
              </a:extLst>
            </p:cNvPr>
            <p:cNvSpPr txBox="1"/>
            <p:nvPr/>
          </p:nvSpPr>
          <p:spPr>
            <a:xfrm>
              <a:off x="784414" y="4211191"/>
              <a:ext cx="3166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NSFileManager.defaultManager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4F6A749-0B39-8542-BA98-D7E0F667259C}"/>
              </a:ext>
            </a:extLst>
          </p:cNvPr>
          <p:cNvSpPr/>
          <p:nvPr/>
        </p:nvSpPr>
        <p:spPr>
          <a:xfrm>
            <a:off x="933656" y="1946416"/>
            <a:ext cx="7408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{File}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tns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-core-modules/file-system"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en-US" sz="2000" dirty="0">
                <a:solidFill>
                  <a:srgbClr val="45838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File();</a:t>
            </a:r>
          </a:p>
        </p:txBody>
      </p:sp>
    </p:spTree>
    <p:extLst>
      <p:ext uri="{BB962C8B-B14F-4D97-AF65-F5344CB8AC3E}">
        <p14:creationId xmlns:p14="http://schemas.microsoft.com/office/powerpoint/2010/main" val="129265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Plugins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944A5A-3A56-8D41-9E8D-7370EE5B4EF7}"/>
              </a:ext>
            </a:extLst>
          </p:cNvPr>
          <p:cNvGrpSpPr/>
          <p:nvPr/>
        </p:nvGrpSpPr>
        <p:grpSpPr>
          <a:xfrm>
            <a:off x="1344168" y="1812013"/>
            <a:ext cx="6455664" cy="2946140"/>
            <a:chOff x="1562985" y="1770632"/>
            <a:chExt cx="6455664" cy="294614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077E211-514F-CA4C-8A88-85A1C2441CDF}"/>
                </a:ext>
              </a:extLst>
            </p:cNvPr>
            <p:cNvGrpSpPr/>
            <p:nvPr/>
          </p:nvGrpSpPr>
          <p:grpSpPr>
            <a:xfrm>
              <a:off x="1562985" y="1770632"/>
              <a:ext cx="6455664" cy="2946140"/>
              <a:chOff x="1658680" y="1898225"/>
              <a:chExt cx="6455664" cy="294614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8660BE2-232C-424F-8CE8-5C7BE31F1136}"/>
                  </a:ext>
                </a:extLst>
              </p:cNvPr>
              <p:cNvGrpSpPr/>
              <p:nvPr/>
            </p:nvGrpSpPr>
            <p:grpSpPr>
              <a:xfrm>
                <a:off x="5254186" y="3082170"/>
                <a:ext cx="2860158" cy="1713941"/>
                <a:chOff x="5901070" y="3036838"/>
                <a:chExt cx="2860158" cy="1713941"/>
              </a:xfrm>
            </p:grpSpPr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FD672491-ADE3-334F-8542-B916B62BAA65}"/>
                    </a:ext>
                  </a:extLst>
                </p:cNvPr>
                <p:cNvSpPr/>
                <p:nvPr/>
              </p:nvSpPr>
              <p:spPr>
                <a:xfrm>
                  <a:off x="5901070" y="3036838"/>
                  <a:ext cx="2860158" cy="1713941"/>
                </a:xfrm>
                <a:prstGeom prst="roundRect">
                  <a:avLst>
                    <a:gd name="adj" fmla="val 7362"/>
                  </a:avLst>
                </a:prstGeom>
                <a:solidFill>
                  <a:srgbClr val="A3C637"/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2CDD15F-FFED-6D45-96A5-F182A8B469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611482" y="3125886"/>
                  <a:ext cx="1439333" cy="1535844"/>
                  <a:chOff x="6238264" y="32609"/>
                  <a:chExt cx="1439333" cy="1535844"/>
                </a:xfrm>
              </p:grpSpPr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A0D196C0-86D8-0E45-BBA0-31227DB96F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8264" y="129120"/>
                    <a:ext cx="1439333" cy="1439333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894E7769-B18C-EE45-9995-7EE49CD93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31813" y="32609"/>
                    <a:ext cx="1252233" cy="125223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4A91B69-F902-6C4D-A7BD-50F5313441E3}"/>
                  </a:ext>
                </a:extLst>
              </p:cNvPr>
              <p:cNvGrpSpPr/>
              <p:nvPr/>
            </p:nvGrpSpPr>
            <p:grpSpPr>
              <a:xfrm>
                <a:off x="1658680" y="3130424"/>
                <a:ext cx="2860158" cy="1713941"/>
                <a:chOff x="213175" y="3036838"/>
                <a:chExt cx="2860158" cy="1713941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13CC035-E868-A144-AFFA-1985BE8A9DEA}"/>
                    </a:ext>
                  </a:extLst>
                </p:cNvPr>
                <p:cNvSpPr/>
                <p:nvPr/>
              </p:nvSpPr>
              <p:spPr>
                <a:xfrm>
                  <a:off x="213175" y="3036838"/>
                  <a:ext cx="2860158" cy="1713941"/>
                </a:xfrm>
                <a:prstGeom prst="roundRect">
                  <a:avLst>
                    <a:gd name="adj" fmla="val 7362"/>
                  </a:avLst>
                </a:prstGeom>
                <a:solidFill>
                  <a:srgbClr val="F9F9F9"/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1737FDC-C44E-964D-82AC-BDC5D7C758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449" y="3404858"/>
                  <a:ext cx="2007610" cy="977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97993E7-1885-0543-9155-1F7860412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88759" y="2674401"/>
                <a:ext cx="0" cy="44539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EE6BCD0-2C3C-E342-87ED-11B57C513655}"/>
                  </a:ext>
                </a:extLst>
              </p:cNvPr>
              <p:cNvCxnSpPr/>
              <p:nvPr/>
            </p:nvCxnSpPr>
            <p:spPr>
              <a:xfrm flipV="1">
                <a:off x="6671859" y="2636780"/>
                <a:ext cx="0" cy="44539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DA1E95EB-6BAA-9749-A8A0-12ABAC1B1111}"/>
                  </a:ext>
                </a:extLst>
              </p:cNvPr>
              <p:cNvSpPr/>
              <p:nvPr/>
            </p:nvSpPr>
            <p:spPr>
              <a:xfrm>
                <a:off x="1658680" y="1898225"/>
                <a:ext cx="6455664" cy="786809"/>
              </a:xfrm>
              <a:prstGeom prst="roundRect">
                <a:avLst/>
              </a:prstGeom>
              <a:solidFill>
                <a:srgbClr val="F9F9F9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A3499B-1DC3-8D47-9BFC-22400EB46D3C}"/>
                </a:ext>
              </a:extLst>
            </p:cNvPr>
            <p:cNvSpPr txBox="1"/>
            <p:nvPr/>
          </p:nvSpPr>
          <p:spPr>
            <a:xfrm>
              <a:off x="4710515" y="1944678"/>
              <a:ext cx="5982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30069"/>
                  </a:solidFill>
                </a:rPr>
                <a:t>API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B8CBFE-0421-6443-B128-A87D68E0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7384" y="1921727"/>
              <a:ext cx="484616" cy="48461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E8DBC8A-FB22-CA4A-9413-AB8709679ED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0443" y="3732389"/>
            <a:ext cx="2007611" cy="4979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A1546A-4347-1245-B5A0-7F84A04EEBA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4740" y="3737486"/>
            <a:ext cx="2505214" cy="4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Plugins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32F07B-C5C5-BD49-AA60-A2AEF161D2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147" y="912695"/>
            <a:ext cx="6767474" cy="45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08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A98F20-A011-0549-A2E3-2CE0A2D2318D}"/>
              </a:ext>
            </a:extLst>
          </p:cNvPr>
          <p:cNvGrpSpPr/>
          <p:nvPr/>
        </p:nvGrpSpPr>
        <p:grpSpPr>
          <a:xfrm>
            <a:off x="1059246" y="1205338"/>
            <a:ext cx="7025508" cy="4560283"/>
            <a:chOff x="1059246" y="1205338"/>
            <a:chExt cx="7025508" cy="456028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6C3E4D0-4AD2-FF4C-A470-F778D62C21A8}"/>
                </a:ext>
              </a:extLst>
            </p:cNvPr>
            <p:cNvGrpSpPr/>
            <p:nvPr/>
          </p:nvGrpSpPr>
          <p:grpSpPr>
            <a:xfrm>
              <a:off x="1059246" y="1205338"/>
              <a:ext cx="7025508" cy="4560283"/>
              <a:chOff x="668940" y="658905"/>
              <a:chExt cx="7806120" cy="506698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A5447EF-1781-A243-8872-F8D42611B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940" y="658905"/>
                <a:ext cx="7806120" cy="5066981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065EA8-9728-5843-9950-50397DED5DD4}"/>
                  </a:ext>
                </a:extLst>
              </p:cNvPr>
              <p:cNvSpPr/>
              <p:nvPr/>
            </p:nvSpPr>
            <p:spPr>
              <a:xfrm>
                <a:off x="3213980" y="4381877"/>
                <a:ext cx="606582" cy="543208"/>
              </a:xfrm>
              <a:prstGeom prst="rect">
                <a:avLst/>
              </a:prstGeom>
              <a:solidFill>
                <a:srgbClr val="0505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15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EEE578-69FC-494C-9B05-7C023971E31D}"/>
                </a:ext>
              </a:extLst>
            </p:cNvPr>
            <p:cNvSpPr/>
            <p:nvPr/>
          </p:nvSpPr>
          <p:spPr>
            <a:xfrm>
              <a:off x="3523593" y="4382814"/>
              <a:ext cx="181304" cy="1731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CLI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A2CC654-3F8F-8044-BF96-61A07BFE1D28}"/>
              </a:ext>
            </a:extLst>
          </p:cNvPr>
          <p:cNvSpPr txBox="1"/>
          <p:nvPr/>
        </p:nvSpPr>
        <p:spPr>
          <a:xfrm>
            <a:off x="1724570" y="1881496"/>
            <a:ext cx="2973891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npm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install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nativescript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– g</a:t>
            </a:r>
          </a:p>
        </p:txBody>
      </p:sp>
    </p:spTree>
    <p:extLst>
      <p:ext uri="{BB962C8B-B14F-4D97-AF65-F5344CB8AC3E}">
        <p14:creationId xmlns:p14="http://schemas.microsoft.com/office/powerpoint/2010/main" val="2653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</a:t>
                </a:r>
                <a:r>
                  <a:rPr lang="en-US" sz="2800">
                    <a:solidFill>
                      <a:srgbClr val="03006B"/>
                    </a:solidFill>
                    <a:latin typeface="Calibri"/>
                  </a:rPr>
                  <a:t>– CLI</a:t>
                </a:r>
                <a:endParaRPr lang="en-US" sz="2800" dirty="0">
                  <a:solidFill>
                    <a:srgbClr val="03006B"/>
                  </a:solidFill>
                  <a:latin typeface="Calibri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BA8FBC7-91C6-8549-A8E9-41B08DCDCB9F}"/>
              </a:ext>
            </a:extLst>
          </p:cNvPr>
          <p:cNvGrpSpPr/>
          <p:nvPr/>
        </p:nvGrpSpPr>
        <p:grpSpPr>
          <a:xfrm>
            <a:off x="1059246" y="1205338"/>
            <a:ext cx="7025508" cy="4560283"/>
            <a:chOff x="1059246" y="919586"/>
            <a:chExt cx="7025508" cy="45602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8473C3-2A1D-6742-BFBD-9B0BD00E8624}"/>
                </a:ext>
              </a:extLst>
            </p:cNvPr>
            <p:cNvGrpSpPr/>
            <p:nvPr/>
          </p:nvGrpSpPr>
          <p:grpSpPr>
            <a:xfrm>
              <a:off x="1059246" y="919586"/>
              <a:ext cx="7025508" cy="4560283"/>
              <a:chOff x="668940" y="658905"/>
              <a:chExt cx="7806120" cy="506698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654D2F4-9F3E-7D4C-A02C-3679F1D0B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940" y="658905"/>
                <a:ext cx="7806120" cy="5066981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CD9A2F-0895-5F4A-8A8D-6DD87FC66449}"/>
                  </a:ext>
                </a:extLst>
              </p:cNvPr>
              <p:cNvSpPr/>
              <p:nvPr/>
            </p:nvSpPr>
            <p:spPr>
              <a:xfrm>
                <a:off x="3213980" y="4381877"/>
                <a:ext cx="606582" cy="543208"/>
              </a:xfrm>
              <a:prstGeom prst="rect">
                <a:avLst/>
              </a:prstGeom>
              <a:solidFill>
                <a:srgbClr val="0505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15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EE8543-4F07-0F4A-8931-2E125A25C227}"/>
                </a:ext>
              </a:extLst>
            </p:cNvPr>
            <p:cNvSpPr/>
            <p:nvPr/>
          </p:nvSpPr>
          <p:spPr>
            <a:xfrm>
              <a:off x="3544296" y="4104167"/>
              <a:ext cx="166467" cy="3083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12949F-42C2-D243-8E18-FC168AD53EAA}"/>
              </a:ext>
            </a:extLst>
          </p:cNvPr>
          <p:cNvSpPr txBox="1"/>
          <p:nvPr/>
        </p:nvSpPr>
        <p:spPr>
          <a:xfrm>
            <a:off x="1724569" y="1868358"/>
            <a:ext cx="269496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create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--ng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56B96-0C84-3A43-B131-86FB5789354E}"/>
              </a:ext>
            </a:extLst>
          </p:cNvPr>
          <p:cNvSpPr txBox="1"/>
          <p:nvPr/>
        </p:nvSpPr>
        <p:spPr>
          <a:xfrm>
            <a:off x="1724568" y="2245991"/>
            <a:ext cx="15311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cd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65AB7-0A6B-C642-A81A-B95027059B25}"/>
              </a:ext>
            </a:extLst>
          </p:cNvPr>
          <p:cNvSpPr txBox="1"/>
          <p:nvPr/>
        </p:nvSpPr>
        <p:spPr>
          <a:xfrm>
            <a:off x="1724567" y="2624909"/>
            <a:ext cx="143500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run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ios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044D00-47EE-8144-8564-63DCBF59D9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885" y="1679875"/>
            <a:ext cx="1781740" cy="361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3F4F9F6-DE12-344A-A76A-3E192F9ED4FD}"/>
              </a:ext>
            </a:extLst>
          </p:cNvPr>
          <p:cNvGrpSpPr/>
          <p:nvPr/>
        </p:nvGrpSpPr>
        <p:grpSpPr>
          <a:xfrm>
            <a:off x="1338819" y="3458667"/>
            <a:ext cx="2015522" cy="1227944"/>
            <a:chOff x="5705098" y="2881028"/>
            <a:chExt cx="1813969" cy="110515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26B1713-3C06-8F4B-8174-E2C8A1ABE9D4}"/>
                </a:ext>
              </a:extLst>
            </p:cNvPr>
            <p:cNvSpPr/>
            <p:nvPr/>
          </p:nvSpPr>
          <p:spPr>
            <a:xfrm>
              <a:off x="5705098" y="2881028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300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Open Sans" panose="020B06060305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F52EE52-47CB-6F4B-9C0D-A42785FD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32" y="2977799"/>
              <a:ext cx="1308100" cy="4191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47ADA5-A14E-864F-85D5-8439EC4F4B78}"/>
                </a:ext>
              </a:extLst>
            </p:cNvPr>
            <p:cNvSpPr/>
            <p:nvPr/>
          </p:nvSpPr>
          <p:spPr>
            <a:xfrm>
              <a:off x="5725461" y="3545843"/>
              <a:ext cx="1751730" cy="2369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11" b="1" dirty="0">
                  <a:solidFill>
                    <a:srgbClr val="002E43"/>
                  </a:solidFill>
                  <a:latin typeface="Avenir" panose="02000503020000020003" pitchFamily="2" charset="0"/>
                </a:rPr>
                <a:t>TypeScript, JavaScript, CSS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4E396D0-2314-FB4F-8F38-32967320D12D}"/>
              </a:ext>
            </a:extLst>
          </p:cNvPr>
          <p:cNvSpPr/>
          <p:nvPr/>
        </p:nvSpPr>
        <p:spPr>
          <a:xfrm>
            <a:off x="1108836" y="1706107"/>
            <a:ext cx="6925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9"/>
                </a:solidFill>
              </a:rPr>
              <a:t>Open source framework for building truly native mobile apps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E42553-6D8E-964A-ADA0-4F18B910D8D5}"/>
              </a:ext>
            </a:extLst>
          </p:cNvPr>
          <p:cNvGrpSpPr/>
          <p:nvPr/>
        </p:nvGrpSpPr>
        <p:grpSpPr>
          <a:xfrm>
            <a:off x="3678689" y="3462919"/>
            <a:ext cx="2015521" cy="1227944"/>
            <a:chOff x="1624934" y="2881028"/>
            <a:chExt cx="1813969" cy="110515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C6C2DF7-B544-0A4C-B64C-46579C861127}"/>
                </a:ext>
              </a:extLst>
            </p:cNvPr>
            <p:cNvSpPr/>
            <p:nvPr/>
          </p:nvSpPr>
          <p:spPr>
            <a:xfrm>
              <a:off x="1624934" y="2881028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300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Open Sans" panose="020B0606030504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4BEC71-0CF4-D945-B362-31042148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881" y="2977799"/>
              <a:ext cx="419100" cy="419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4841C9-951E-8D4A-A735-B05437835C4E}"/>
                </a:ext>
              </a:extLst>
            </p:cNvPr>
            <p:cNvSpPr/>
            <p:nvPr/>
          </p:nvSpPr>
          <p:spPr>
            <a:xfrm>
              <a:off x="2132924" y="3491982"/>
              <a:ext cx="779349" cy="290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 dirty="0">
                  <a:solidFill>
                    <a:srgbClr val="002E43"/>
                  </a:solidFill>
                  <a:latin typeface="Avenir" panose="02000503020000020003" pitchFamily="2" charset="0"/>
                </a:rPr>
                <a:t>Angular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76F5CA-9387-B741-99B7-064BF944383B}"/>
              </a:ext>
            </a:extLst>
          </p:cNvPr>
          <p:cNvGrpSpPr/>
          <p:nvPr/>
        </p:nvGrpSpPr>
        <p:grpSpPr>
          <a:xfrm>
            <a:off x="6018561" y="3458667"/>
            <a:ext cx="2015521" cy="1227944"/>
            <a:chOff x="3664528" y="2881029"/>
            <a:chExt cx="1813969" cy="110515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71200D1-8982-5245-9E39-B0FF266F73B7}"/>
                </a:ext>
              </a:extLst>
            </p:cNvPr>
            <p:cNvSpPr/>
            <p:nvPr/>
          </p:nvSpPr>
          <p:spPr>
            <a:xfrm>
              <a:off x="3664528" y="2881029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300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Open Sans" panose="020B0606030504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A03B5B-1B9F-A94F-8ADB-04A323525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1962" y="2977799"/>
              <a:ext cx="419100" cy="4191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F84B7C-F7A0-B74C-B112-BD332BD3FEDC}"/>
                </a:ext>
              </a:extLst>
            </p:cNvPr>
            <p:cNvSpPr/>
            <p:nvPr/>
          </p:nvSpPr>
          <p:spPr>
            <a:xfrm>
              <a:off x="4251552" y="3491982"/>
              <a:ext cx="621459" cy="290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 dirty="0" err="1">
                  <a:solidFill>
                    <a:srgbClr val="002E43"/>
                  </a:solidFill>
                  <a:latin typeface="Avenir" panose="02000503020000020003" pitchFamily="2" charset="0"/>
                </a:rPr>
                <a:t>Vue.js</a:t>
              </a:r>
              <a:endParaRPr lang="en-US" sz="1500" b="1" dirty="0">
                <a:solidFill>
                  <a:srgbClr val="002E43"/>
                </a:solidFill>
                <a:latin typeface="Avenir" panose="02000503020000020003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1C75F79-5EDD-214B-92A5-DB2FB2250841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1C277E3-080E-0B4C-82DF-4BCB137A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F764418-F15C-DD4B-BE3A-7812C5D7A38A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0D7B5AC-26DB-4A48-A83F-613627C43C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endParaRPr lang="en-US" sz="2800" dirty="0">
                  <a:solidFill>
                    <a:srgbClr val="03006B"/>
                  </a:solidFill>
                  <a:latin typeface="Calibri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E9E0B59-56E2-5C41-BE6C-9FC80CDAAFB1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3663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</a:t>
                </a:r>
                <a:r>
                  <a:rPr lang="en-US" sz="2800">
                    <a:solidFill>
                      <a:srgbClr val="03006B"/>
                    </a:solidFill>
                    <a:latin typeface="Calibri"/>
                  </a:rPr>
                  <a:t>– CLI</a:t>
                </a:r>
                <a:endParaRPr lang="en-US" sz="2800" dirty="0">
                  <a:solidFill>
                    <a:srgbClr val="03006B"/>
                  </a:solidFill>
                  <a:latin typeface="Calibri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67A366-0F16-9D47-B4BA-76274D41B61A}"/>
              </a:ext>
            </a:extLst>
          </p:cNvPr>
          <p:cNvGrpSpPr/>
          <p:nvPr/>
        </p:nvGrpSpPr>
        <p:grpSpPr>
          <a:xfrm>
            <a:off x="1059246" y="1205338"/>
            <a:ext cx="7025508" cy="4560283"/>
            <a:chOff x="1059246" y="919586"/>
            <a:chExt cx="7025508" cy="45602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15E110-FCFA-3646-8F23-23B747D72F15}"/>
                </a:ext>
              </a:extLst>
            </p:cNvPr>
            <p:cNvGrpSpPr/>
            <p:nvPr/>
          </p:nvGrpSpPr>
          <p:grpSpPr>
            <a:xfrm>
              <a:off x="1059246" y="919586"/>
              <a:ext cx="7025508" cy="4560283"/>
              <a:chOff x="668940" y="658905"/>
              <a:chExt cx="7806120" cy="506698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FA9C487-C1FC-D848-B15F-60021F1BC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940" y="658905"/>
                <a:ext cx="7806120" cy="506698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CEA44F-6396-5741-A10B-3D2C75940F11}"/>
                  </a:ext>
                </a:extLst>
              </p:cNvPr>
              <p:cNvSpPr/>
              <p:nvPr/>
            </p:nvSpPr>
            <p:spPr>
              <a:xfrm>
                <a:off x="3213980" y="4381877"/>
                <a:ext cx="606582" cy="543208"/>
              </a:xfrm>
              <a:prstGeom prst="rect">
                <a:avLst/>
              </a:prstGeom>
              <a:solidFill>
                <a:srgbClr val="0505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15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8F079C-2BCB-7643-8196-725EDEFEA497}"/>
                </a:ext>
              </a:extLst>
            </p:cNvPr>
            <p:cNvSpPr/>
            <p:nvPr/>
          </p:nvSpPr>
          <p:spPr>
            <a:xfrm>
              <a:off x="3544296" y="4104167"/>
              <a:ext cx="166467" cy="3083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50CE67F-CA57-9D42-BF93-A49D92835C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885" y="1679875"/>
            <a:ext cx="1781740" cy="36112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7317B8-0FE1-A643-A9E3-A468235AC5FF}"/>
              </a:ext>
            </a:extLst>
          </p:cNvPr>
          <p:cNvSpPr txBox="1"/>
          <p:nvPr/>
        </p:nvSpPr>
        <p:spPr>
          <a:xfrm>
            <a:off x="1724569" y="3009469"/>
            <a:ext cx="181972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run android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BD7AE2-1715-214A-935F-1797CD28F144}"/>
              </a:ext>
            </a:extLst>
          </p:cNvPr>
          <p:cNvGrpSpPr>
            <a:grpSpLocks noChangeAspect="1"/>
          </p:cNvGrpSpPr>
          <p:nvPr/>
        </p:nvGrpSpPr>
        <p:grpSpPr>
          <a:xfrm>
            <a:off x="5134251" y="1352324"/>
            <a:ext cx="2103982" cy="4136766"/>
            <a:chOff x="2102005" y="937740"/>
            <a:chExt cx="1711712" cy="33655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873B06-F0E0-7245-A2CD-12AC4F1F4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2005" y="937740"/>
              <a:ext cx="1711712" cy="3365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2899AF0-9A13-D046-B362-90DB0A2AA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6219" y="1417820"/>
              <a:ext cx="1387793" cy="246832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D1FC6C2-C52E-5247-B633-B41FE0A72362}"/>
              </a:ext>
            </a:extLst>
          </p:cNvPr>
          <p:cNvSpPr txBox="1"/>
          <p:nvPr/>
        </p:nvSpPr>
        <p:spPr>
          <a:xfrm>
            <a:off x="1724569" y="1868358"/>
            <a:ext cx="269496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create </a:t>
            </a:r>
            <a:r>
              <a:rPr lang="en-US" sz="1215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r>
              <a:rPr lang="en-US" sz="1215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--ng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5B4F0-13D1-5B47-ACCC-555EFD3DE279}"/>
              </a:ext>
            </a:extLst>
          </p:cNvPr>
          <p:cNvSpPr txBox="1"/>
          <p:nvPr/>
        </p:nvSpPr>
        <p:spPr>
          <a:xfrm>
            <a:off x="1724568" y="2245991"/>
            <a:ext cx="15311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cd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MyEpicApp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817C79-A32F-EE42-A947-AAF0A6B9F6B4}"/>
              </a:ext>
            </a:extLst>
          </p:cNvPr>
          <p:cNvSpPr txBox="1"/>
          <p:nvPr/>
        </p:nvSpPr>
        <p:spPr>
          <a:xfrm>
            <a:off x="1724567" y="2624909"/>
            <a:ext cx="143500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&gt;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tns</a:t>
            </a:r>
            <a:r>
              <a:rPr lang="en-US" sz="126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 run </a:t>
            </a:r>
            <a:r>
              <a:rPr lang="en-US" sz="126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ios</a:t>
            </a:r>
            <a:endParaRPr lang="en-US" sz="1260" dirty="0">
              <a:solidFill>
                <a:schemeClr val="bg1">
                  <a:lumMod val="85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83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</a:t>
                </a:r>
                <a:r>
                  <a:rPr lang="en-US" sz="2800">
                    <a:solidFill>
                      <a:srgbClr val="03006B"/>
                    </a:solidFill>
                    <a:latin typeface="Calibri"/>
                  </a:rPr>
                  <a:t>– CLI</a:t>
                </a:r>
                <a:endParaRPr lang="en-US" sz="2800" dirty="0">
                  <a:solidFill>
                    <a:srgbClr val="03006B"/>
                  </a:solidFill>
                  <a:latin typeface="Calibri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7A22C9C-FC39-1347-98B7-7EBCA91CE686}"/>
              </a:ext>
            </a:extLst>
          </p:cNvPr>
          <p:cNvSpPr/>
          <p:nvPr/>
        </p:nvSpPr>
        <p:spPr>
          <a:xfrm>
            <a:off x="2832902" y="1639565"/>
            <a:ext cx="5458465" cy="294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9"/>
                </a:solidFill>
              </a:rPr>
              <a:t>Many more commands …</a:t>
            </a:r>
          </a:p>
          <a:p>
            <a:endParaRPr lang="en-US" sz="2400" dirty="0">
              <a:solidFill>
                <a:srgbClr val="030069"/>
              </a:solidFill>
            </a:endParaRP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030069"/>
                </a:solidFill>
              </a:rPr>
              <a:t>	debug</a:t>
            </a: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030069"/>
                </a:solidFill>
              </a:rPr>
              <a:t>	test</a:t>
            </a: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030069"/>
                </a:solidFill>
              </a:rPr>
              <a:t>	run</a:t>
            </a: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030069"/>
                </a:solidFill>
              </a:rPr>
              <a:t>	build</a:t>
            </a:r>
          </a:p>
          <a:p>
            <a:endParaRPr lang="en-US" sz="24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15F579-3F28-8141-90D4-1D01A74F3516}"/>
              </a:ext>
            </a:extLst>
          </p:cNvPr>
          <p:cNvSpPr/>
          <p:nvPr/>
        </p:nvSpPr>
        <p:spPr>
          <a:xfrm>
            <a:off x="2832902" y="4858153"/>
            <a:ext cx="3478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docs.nativescript.org</a:t>
            </a:r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/tooling/docs-cli</a:t>
            </a:r>
            <a:endParaRPr lang="en-US" sz="1400" dirty="0">
              <a:solidFill>
                <a:srgbClr val="0300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52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Sidekick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1008EFB-72BD-8F41-B3F9-B228D7547B1D}"/>
              </a:ext>
            </a:extLst>
          </p:cNvPr>
          <p:cNvSpPr/>
          <p:nvPr/>
        </p:nvSpPr>
        <p:spPr>
          <a:xfrm>
            <a:off x="2661015" y="4858153"/>
            <a:ext cx="38657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www.nativescript.org</a:t>
            </a:r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nativescript</a:t>
            </a:r>
            <a:r>
              <a:rPr lang="en-US" sz="14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-sidekick</a:t>
            </a:r>
            <a:endParaRPr lang="en-US" sz="1400" dirty="0">
              <a:solidFill>
                <a:srgbClr val="03006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49DC9-85A8-D346-B74B-56E2181D563B}"/>
              </a:ext>
            </a:extLst>
          </p:cNvPr>
          <p:cNvSpPr/>
          <p:nvPr/>
        </p:nvSpPr>
        <p:spPr>
          <a:xfrm>
            <a:off x="1653581" y="1462840"/>
            <a:ext cx="6103054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9"/>
                </a:solidFill>
              </a:rPr>
              <a:t>UI around </a:t>
            </a:r>
            <a:r>
              <a:rPr lang="en-US" sz="2400" dirty="0" err="1">
                <a:solidFill>
                  <a:srgbClr val="030069"/>
                </a:solidFill>
              </a:rPr>
              <a:t>NativeScript</a:t>
            </a:r>
            <a:r>
              <a:rPr lang="en-US" sz="2400" dirty="0">
                <a:solidFill>
                  <a:srgbClr val="030069"/>
                </a:solidFill>
              </a:rPr>
              <a:t> CLI … with some extras</a:t>
            </a:r>
          </a:p>
          <a:p>
            <a:endParaRPr lang="en-US" sz="2400" dirty="0">
              <a:solidFill>
                <a:srgbClr val="030069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9"/>
                </a:solidFill>
              </a:rPr>
              <a:t>Create – run – debug  your app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9"/>
                </a:solidFill>
              </a:rPr>
              <a:t>Cloud builds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9"/>
                </a:solidFill>
              </a:rPr>
              <a:t>Icon / </a:t>
            </a:r>
            <a:r>
              <a:rPr lang="en-US" sz="2400" dirty="0" err="1">
                <a:solidFill>
                  <a:srgbClr val="030069"/>
                </a:solidFill>
              </a:rPr>
              <a:t>splashscreen</a:t>
            </a:r>
            <a:r>
              <a:rPr lang="en-US" sz="2400" dirty="0">
                <a:solidFill>
                  <a:srgbClr val="030069"/>
                </a:solidFill>
              </a:rPr>
              <a:t> generator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30069"/>
              </a:solidFill>
            </a:endParaRPr>
          </a:p>
          <a:p>
            <a:endParaRPr lang="en-US" sz="2400" dirty="0">
              <a:solidFill>
                <a:srgbClr val="3A5AFE"/>
              </a:solidFill>
              <a:latin typeface="Avenir Roman" panose="02000503020000020003" pitchFamily="2" charset="0"/>
            </a:endParaRPr>
          </a:p>
          <a:p>
            <a:endParaRPr lang="en-US" sz="1000" dirty="0">
              <a:solidFill>
                <a:srgbClr val="3A5AFE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77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endParaRPr lang="en-US" sz="2800" dirty="0">
                  <a:solidFill>
                    <a:srgbClr val="03006B"/>
                  </a:solidFill>
                  <a:latin typeface="Calibri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1008EFB-72BD-8F41-B3F9-B228D7547B1D}"/>
              </a:ext>
            </a:extLst>
          </p:cNvPr>
          <p:cNvSpPr/>
          <p:nvPr/>
        </p:nvSpPr>
        <p:spPr>
          <a:xfrm>
            <a:off x="2932820" y="2657445"/>
            <a:ext cx="3322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3006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https://www.nativescript.org</a:t>
            </a:r>
            <a:endParaRPr lang="en-US" sz="2000" dirty="0">
              <a:solidFill>
                <a:srgbClr val="0300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5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3F4F9F6-DE12-344A-A76A-3E192F9ED4FD}"/>
              </a:ext>
            </a:extLst>
          </p:cNvPr>
          <p:cNvGrpSpPr/>
          <p:nvPr/>
        </p:nvGrpSpPr>
        <p:grpSpPr>
          <a:xfrm>
            <a:off x="1338819" y="3458667"/>
            <a:ext cx="2015522" cy="1227944"/>
            <a:chOff x="5705098" y="2881028"/>
            <a:chExt cx="1813969" cy="110515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26B1713-3C06-8F4B-8174-E2C8A1ABE9D4}"/>
                </a:ext>
              </a:extLst>
            </p:cNvPr>
            <p:cNvSpPr/>
            <p:nvPr/>
          </p:nvSpPr>
          <p:spPr>
            <a:xfrm>
              <a:off x="5705098" y="2881028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300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Open Sans" panose="020B06060305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F52EE52-47CB-6F4B-9C0D-A42785FD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32" y="2977799"/>
              <a:ext cx="1308100" cy="4191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47ADA5-A14E-864F-85D5-8439EC4F4B78}"/>
                </a:ext>
              </a:extLst>
            </p:cNvPr>
            <p:cNvSpPr/>
            <p:nvPr/>
          </p:nvSpPr>
          <p:spPr>
            <a:xfrm>
              <a:off x="5725461" y="3545843"/>
              <a:ext cx="1751730" cy="2369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11" b="1" dirty="0">
                  <a:solidFill>
                    <a:srgbClr val="002E43"/>
                  </a:solidFill>
                  <a:latin typeface="Avenir" panose="02000503020000020003" pitchFamily="2" charset="0"/>
                </a:rPr>
                <a:t>TypeScript, JavaScript, CSS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4E396D0-2314-FB4F-8F38-32967320D12D}"/>
              </a:ext>
            </a:extLst>
          </p:cNvPr>
          <p:cNvSpPr/>
          <p:nvPr/>
        </p:nvSpPr>
        <p:spPr>
          <a:xfrm>
            <a:off x="1108836" y="1706107"/>
            <a:ext cx="6925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9"/>
                </a:solidFill>
              </a:rPr>
              <a:t>Open source framework for building truly native mobile apps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E42553-6D8E-964A-ADA0-4F18B910D8D5}"/>
              </a:ext>
            </a:extLst>
          </p:cNvPr>
          <p:cNvGrpSpPr/>
          <p:nvPr/>
        </p:nvGrpSpPr>
        <p:grpSpPr>
          <a:xfrm>
            <a:off x="3678689" y="3462919"/>
            <a:ext cx="2015521" cy="1227944"/>
            <a:chOff x="1624934" y="2881028"/>
            <a:chExt cx="1813969" cy="110515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C6C2DF7-B544-0A4C-B64C-46579C861127}"/>
                </a:ext>
              </a:extLst>
            </p:cNvPr>
            <p:cNvSpPr/>
            <p:nvPr/>
          </p:nvSpPr>
          <p:spPr>
            <a:xfrm>
              <a:off x="1624934" y="2881028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300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Open Sans" panose="020B0606030504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4BEC71-0CF4-D945-B362-31042148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881" y="2977799"/>
              <a:ext cx="419100" cy="419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4841C9-951E-8D4A-A735-B05437835C4E}"/>
                </a:ext>
              </a:extLst>
            </p:cNvPr>
            <p:cNvSpPr/>
            <p:nvPr/>
          </p:nvSpPr>
          <p:spPr>
            <a:xfrm>
              <a:off x="2132924" y="3491982"/>
              <a:ext cx="779349" cy="290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 dirty="0">
                  <a:solidFill>
                    <a:srgbClr val="002E43"/>
                  </a:solidFill>
                  <a:latin typeface="Avenir" panose="02000503020000020003" pitchFamily="2" charset="0"/>
                </a:rPr>
                <a:t>Angular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76F5CA-9387-B741-99B7-064BF944383B}"/>
              </a:ext>
            </a:extLst>
          </p:cNvPr>
          <p:cNvGrpSpPr/>
          <p:nvPr/>
        </p:nvGrpSpPr>
        <p:grpSpPr>
          <a:xfrm>
            <a:off x="6018561" y="3458667"/>
            <a:ext cx="2015521" cy="1227944"/>
            <a:chOff x="3664528" y="2881029"/>
            <a:chExt cx="1813969" cy="110515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71200D1-8982-5245-9E39-B0FF266F73B7}"/>
                </a:ext>
              </a:extLst>
            </p:cNvPr>
            <p:cNvSpPr/>
            <p:nvPr/>
          </p:nvSpPr>
          <p:spPr>
            <a:xfrm>
              <a:off x="3664528" y="2881029"/>
              <a:ext cx="1813969" cy="1105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300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Open Sans" panose="020B0606030504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A03B5B-1B9F-A94F-8ADB-04A323525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1962" y="2977799"/>
              <a:ext cx="419100" cy="4191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F84B7C-F7A0-B74C-B112-BD332BD3FEDC}"/>
                </a:ext>
              </a:extLst>
            </p:cNvPr>
            <p:cNvSpPr/>
            <p:nvPr/>
          </p:nvSpPr>
          <p:spPr>
            <a:xfrm>
              <a:off x="4251552" y="3491982"/>
              <a:ext cx="621459" cy="290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 dirty="0" err="1">
                  <a:solidFill>
                    <a:srgbClr val="002E43"/>
                  </a:solidFill>
                  <a:latin typeface="Avenir" panose="02000503020000020003" pitchFamily="2" charset="0"/>
                </a:rPr>
                <a:t>Vue.js</a:t>
              </a:r>
              <a:endParaRPr lang="en-US" sz="1500" b="1" dirty="0">
                <a:solidFill>
                  <a:srgbClr val="002E43"/>
                </a:solidFill>
                <a:latin typeface="Avenir" panose="02000503020000020003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1C75F79-5EDD-214B-92A5-DB2FB2250841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1C277E3-080E-0B4C-82DF-4BCB137A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F764418-F15C-DD4B-BE3A-7812C5D7A38A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40D7B5AC-26DB-4A48-A83F-613627C43C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endParaRPr lang="en-US" sz="2800" dirty="0">
                  <a:solidFill>
                    <a:srgbClr val="03006B"/>
                  </a:solidFill>
                  <a:latin typeface="Calibri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E9E0B59-56E2-5C41-BE6C-9FC80CDAAFB1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E6F85A7-4BFA-254A-9D8D-C55A5C78123A}"/>
              </a:ext>
            </a:extLst>
          </p:cNvPr>
          <p:cNvSpPr/>
          <p:nvPr/>
        </p:nvSpPr>
        <p:spPr>
          <a:xfrm>
            <a:off x="1108836" y="3201418"/>
            <a:ext cx="2391109" cy="1734207"/>
          </a:xfrm>
          <a:prstGeom prst="rect">
            <a:avLst/>
          </a:prstGeom>
          <a:solidFill>
            <a:srgbClr val="DAF2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90191-6BBA-1143-8CE1-CC8997D23B68}"/>
              </a:ext>
            </a:extLst>
          </p:cNvPr>
          <p:cNvSpPr/>
          <p:nvPr/>
        </p:nvSpPr>
        <p:spPr>
          <a:xfrm>
            <a:off x="5820510" y="3205535"/>
            <a:ext cx="2391109" cy="1734207"/>
          </a:xfrm>
          <a:prstGeom prst="rect">
            <a:avLst/>
          </a:prstGeom>
          <a:solidFill>
            <a:srgbClr val="DAF2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18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endParaRPr lang="en-US" sz="2800" dirty="0">
                  <a:solidFill>
                    <a:srgbClr val="03006B"/>
                  </a:solidFill>
                  <a:latin typeface="Calibri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228D9F-8388-AF4F-94F3-EA23388016BE}"/>
              </a:ext>
            </a:extLst>
          </p:cNvPr>
          <p:cNvGrpSpPr/>
          <p:nvPr/>
        </p:nvGrpSpPr>
        <p:grpSpPr>
          <a:xfrm>
            <a:off x="7173777" y="1543397"/>
            <a:ext cx="1658146" cy="3468645"/>
            <a:chOff x="7066853" y="986596"/>
            <a:chExt cx="1585183" cy="3407604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BF0EEBE-9DFD-834B-BC5C-B1F344FCD9D6}"/>
                </a:ext>
              </a:extLst>
            </p:cNvPr>
            <p:cNvSpPr/>
            <p:nvPr/>
          </p:nvSpPr>
          <p:spPr>
            <a:xfrm>
              <a:off x="7094865" y="1045748"/>
              <a:ext cx="1553433" cy="3289300"/>
            </a:xfrm>
            <a:prstGeom prst="roundRect">
              <a:avLst/>
            </a:prstGeom>
            <a:gradFill>
              <a:gsLst>
                <a:gs pos="12000">
                  <a:srgbClr val="003087"/>
                </a:gs>
                <a:gs pos="100000">
                  <a:srgbClr val="009FD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6D91598-695F-E34E-A205-7382FA43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6853" y="986596"/>
              <a:ext cx="1585183" cy="3407604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D8B3B4E-9073-0D4D-888D-88EDA457B47A}"/>
                </a:ext>
              </a:extLst>
            </p:cNvPr>
            <p:cNvGrpSpPr/>
            <p:nvPr/>
          </p:nvGrpSpPr>
          <p:grpSpPr>
            <a:xfrm>
              <a:off x="7440033" y="4045398"/>
              <a:ext cx="852574" cy="72000"/>
              <a:chOff x="7440033" y="4127898"/>
              <a:chExt cx="852574" cy="72000"/>
            </a:xfrm>
          </p:grpSpPr>
          <p:sp>
            <p:nvSpPr>
              <p:cNvPr id="73" name="Triangle 72">
                <a:extLst>
                  <a:ext uri="{FF2B5EF4-FFF2-40B4-BE49-F238E27FC236}">
                    <a16:creationId xmlns:a16="http://schemas.microsoft.com/office/drawing/2014/main" id="{04AD140A-A2D7-9D49-906E-B707610BF8C8}"/>
                  </a:ext>
                </a:extLst>
              </p:cNvPr>
              <p:cNvSpPr/>
              <p:nvPr/>
            </p:nvSpPr>
            <p:spPr>
              <a:xfrm rot="16200000">
                <a:off x="7440033" y="4127898"/>
                <a:ext cx="72000" cy="72000"/>
              </a:xfrm>
              <a:prstGeom prst="triangle">
                <a:avLst/>
              </a:prstGeom>
              <a:noFill/>
              <a:ln w="9525">
                <a:solidFill>
                  <a:schemeClr val="bg1"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BC350DA-DB3B-D94F-A98B-5CA824E22B85}"/>
                  </a:ext>
                </a:extLst>
              </p:cNvPr>
              <p:cNvSpPr/>
              <p:nvPr/>
            </p:nvSpPr>
            <p:spPr>
              <a:xfrm>
                <a:off x="7830320" y="4127898"/>
                <a:ext cx="72000" cy="72000"/>
              </a:xfrm>
              <a:prstGeom prst="ellipse">
                <a:avLst/>
              </a:prstGeom>
              <a:noFill/>
              <a:ln w="9525">
                <a:solidFill>
                  <a:schemeClr val="bg1"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E96E6F7-5B80-934C-B809-A6CFEA322788}"/>
                  </a:ext>
                </a:extLst>
              </p:cNvPr>
              <p:cNvSpPr/>
              <p:nvPr/>
            </p:nvSpPr>
            <p:spPr>
              <a:xfrm>
                <a:off x="8220607" y="4127898"/>
                <a:ext cx="72000" cy="72000"/>
              </a:xfrm>
              <a:prstGeom prst="rect">
                <a:avLst/>
              </a:prstGeom>
              <a:noFill/>
              <a:ln w="9525">
                <a:solidFill>
                  <a:schemeClr val="bg1"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76" name="Double Brace 75">
            <a:extLst>
              <a:ext uri="{FF2B5EF4-FFF2-40B4-BE49-F238E27FC236}">
                <a16:creationId xmlns:a16="http://schemas.microsoft.com/office/drawing/2014/main" id="{CFD90370-935D-BA40-9F98-BB446174AA3E}"/>
              </a:ext>
            </a:extLst>
          </p:cNvPr>
          <p:cNvSpPr/>
          <p:nvPr/>
        </p:nvSpPr>
        <p:spPr>
          <a:xfrm>
            <a:off x="2101967" y="1543397"/>
            <a:ext cx="5071811" cy="3468645"/>
          </a:xfrm>
          <a:prstGeom prst="bracePair">
            <a:avLst/>
          </a:prstGeom>
          <a:gradFill>
            <a:gsLst>
              <a:gs pos="12000">
                <a:srgbClr val="CFD8FF"/>
              </a:gs>
              <a:gs pos="100000">
                <a:srgbClr val="BBEF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1671CE4-0054-B74C-B5D7-54EA92D18649}"/>
              </a:ext>
            </a:extLst>
          </p:cNvPr>
          <p:cNvGrpSpPr/>
          <p:nvPr/>
        </p:nvGrpSpPr>
        <p:grpSpPr>
          <a:xfrm>
            <a:off x="357108" y="1543397"/>
            <a:ext cx="1728843" cy="3468645"/>
            <a:chOff x="571500" y="768621"/>
            <a:chExt cx="1728843" cy="346864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6E7934-D94A-8B4B-A886-11E3172A9B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565A43B8-6E28-C049-BD65-272F7E9EBC49}"/>
                  </a:ext>
                </a:extLst>
              </p:cNvPr>
              <p:cNvSpPr/>
              <p:nvPr/>
            </p:nvSpPr>
            <p:spPr>
              <a:xfrm>
                <a:off x="825500" y="1316853"/>
                <a:ext cx="1282700" cy="2766197"/>
              </a:xfrm>
              <a:prstGeom prst="roundRect">
                <a:avLst/>
              </a:prstGeom>
              <a:gradFill>
                <a:gsLst>
                  <a:gs pos="12000">
                    <a:srgbClr val="1C44A7"/>
                  </a:gs>
                  <a:gs pos="100000">
                    <a:srgbClr val="9A5CD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429ACB2D-758D-3F4B-BCF6-A62970464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F6BB29B-447D-BB4E-85C4-39C5CB3461A1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Double Brace 81">
            <a:extLst>
              <a:ext uri="{FF2B5EF4-FFF2-40B4-BE49-F238E27FC236}">
                <a16:creationId xmlns:a16="http://schemas.microsoft.com/office/drawing/2014/main" id="{D84E8C6A-D5AD-8E48-9579-7FEDC64FB861}"/>
              </a:ext>
            </a:extLst>
          </p:cNvPr>
          <p:cNvSpPr/>
          <p:nvPr/>
        </p:nvSpPr>
        <p:spPr>
          <a:xfrm>
            <a:off x="3159668" y="1555318"/>
            <a:ext cx="3060000" cy="3438000"/>
          </a:xfrm>
          <a:prstGeom prst="bracePair">
            <a:avLst>
              <a:gd name="adj" fmla="val 1130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0B4AE7FC-5D6F-1E44-9084-BD66388A6DE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7678" y="2965151"/>
            <a:ext cx="600075" cy="600075"/>
          </a:xfrm>
          <a:prstGeom prst="rect">
            <a:avLst/>
          </a:prstGeom>
          <a:effectLst>
            <a:glow rad="190500">
              <a:srgbClr val="A0EBFF">
                <a:alpha val="81000"/>
              </a:srgbClr>
            </a:glo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AB99489-9D75-5A45-8517-518866D1CFE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182" y="2977681"/>
            <a:ext cx="600075" cy="600075"/>
          </a:xfrm>
          <a:prstGeom prst="rect">
            <a:avLst/>
          </a:prstGeom>
          <a:effectLst>
            <a:glow rad="190500">
              <a:srgbClr val="BACFFF"/>
            </a:glow>
          </a:effec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0719C5-7C83-3946-9B4D-A528D656C814}"/>
              </a:ext>
            </a:extLst>
          </p:cNvPr>
          <p:cNvSpPr txBox="1"/>
          <p:nvPr/>
        </p:nvSpPr>
        <p:spPr>
          <a:xfrm>
            <a:off x="4198879" y="3184136"/>
            <a:ext cx="10743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Write app logic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D449BA-18B3-E44C-81D3-F516742AA639}"/>
              </a:ext>
            </a:extLst>
          </p:cNvPr>
          <p:cNvGrpSpPr/>
          <p:nvPr/>
        </p:nvGrpSpPr>
        <p:grpSpPr>
          <a:xfrm>
            <a:off x="3759309" y="2077349"/>
            <a:ext cx="1877437" cy="955536"/>
            <a:chOff x="3694201" y="1960887"/>
            <a:chExt cx="1877438" cy="955535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3FDFFD-6CC5-1A4C-A756-B6E5EBB2F8A7}"/>
                </a:ext>
              </a:extLst>
            </p:cNvPr>
            <p:cNvSpPr txBox="1"/>
            <p:nvPr/>
          </p:nvSpPr>
          <p:spPr>
            <a:xfrm>
              <a:off x="4344349" y="1960887"/>
              <a:ext cx="6447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Build UI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E03189A-B306-7C4F-98B7-0D445EF29286}"/>
                </a:ext>
              </a:extLst>
            </p:cNvPr>
            <p:cNvSpPr/>
            <p:nvPr/>
          </p:nvSpPr>
          <p:spPr>
            <a:xfrm>
              <a:off x="3694201" y="2208537"/>
              <a:ext cx="1877438" cy="707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&lt;Button </a:t>
              </a:r>
            </a:p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(tap)="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onTap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000" i="1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$event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)" </a:t>
              </a:r>
            </a:p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class="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btn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"&gt; </a:t>
              </a:r>
            </a:p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&lt;/Button&gt;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7840AEF-3B3B-4D40-9A72-BF3C186ED567}"/>
              </a:ext>
            </a:extLst>
          </p:cNvPr>
          <p:cNvGrpSpPr/>
          <p:nvPr/>
        </p:nvGrpSpPr>
        <p:grpSpPr>
          <a:xfrm>
            <a:off x="3684084" y="3666776"/>
            <a:ext cx="2159566" cy="1159561"/>
            <a:chOff x="3664664" y="2975407"/>
            <a:chExt cx="2159567" cy="115956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47BB67A-6C2D-B541-AC91-49DA6BAE14EA}"/>
                </a:ext>
              </a:extLst>
            </p:cNvPr>
            <p:cNvSpPr txBox="1"/>
            <p:nvPr/>
          </p:nvSpPr>
          <p:spPr>
            <a:xfrm>
              <a:off x="4206767" y="2975407"/>
              <a:ext cx="10150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Style with CSS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4DABBB9-9422-DE45-836C-25805339B3CF}"/>
                </a:ext>
              </a:extLst>
            </p:cNvPr>
            <p:cNvSpPr/>
            <p:nvPr/>
          </p:nvSpPr>
          <p:spPr>
            <a:xfrm>
              <a:off x="3664664" y="3273194"/>
              <a:ext cx="215956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btn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background-color: #</a:t>
              </a:r>
              <a:r>
                <a:rPr lang="en-US" sz="1000" dirty="0" err="1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eeeeee</a:t>
              </a: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color: black;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border-radius: 4;</a:t>
              </a:r>
              <a:b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000" dirty="0">
                  <a:solidFill>
                    <a:srgbClr val="3B59F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386CD94-94C5-FB4C-8359-8DE56693C96A}"/>
              </a:ext>
            </a:extLst>
          </p:cNvPr>
          <p:cNvGrpSpPr/>
          <p:nvPr/>
        </p:nvGrpSpPr>
        <p:grpSpPr>
          <a:xfrm>
            <a:off x="789635" y="1882060"/>
            <a:ext cx="863378" cy="672979"/>
            <a:chOff x="770212" y="1240795"/>
            <a:chExt cx="863378" cy="67298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B3D2275-2EC5-F449-BB91-08A4A355A08B}"/>
                </a:ext>
              </a:extLst>
            </p:cNvPr>
            <p:cNvGrpSpPr/>
            <p:nvPr/>
          </p:nvGrpSpPr>
          <p:grpSpPr>
            <a:xfrm>
              <a:off x="782973" y="1240795"/>
              <a:ext cx="807914" cy="479450"/>
              <a:chOff x="782973" y="1240795"/>
              <a:chExt cx="807914" cy="47945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E284A92-E1F7-014F-BAD2-1DB4917A95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7568" y="1240795"/>
                <a:ext cx="278726" cy="274267"/>
                <a:chOff x="431800" y="-79666"/>
                <a:chExt cx="4762500" cy="4686300"/>
              </a:xfrm>
            </p:grpSpPr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id="{66C55210-D08B-0A43-996B-44F78DA09C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2850" y="32399"/>
                  <a:ext cx="4460400" cy="4462170"/>
                </a:xfrm>
                <a:prstGeom prst="roundRect">
                  <a:avLst>
                    <a:gd name="adj" fmla="val 25205"/>
                  </a:avLst>
                </a:prstGeom>
                <a:solidFill>
                  <a:srgbClr val="385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D6797409-33C2-204A-B956-A7A80525B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00" y="-79666"/>
                  <a:ext cx="4762500" cy="46863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52FB8D-E0C9-AE4A-BD63-6CE74D6641F8}"/>
                  </a:ext>
                </a:extLst>
              </p:cNvPr>
              <p:cNvSpPr txBox="1"/>
              <p:nvPr/>
            </p:nvSpPr>
            <p:spPr>
              <a:xfrm>
                <a:off x="782973" y="1474023"/>
                <a:ext cx="807914" cy="246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spc="-20" dirty="0" err="1">
                    <a:solidFill>
                      <a:schemeClr val="bg1"/>
                    </a:solidFill>
                    <a:latin typeface="Poppins SemiBold" pitchFamily="2" charset="77"/>
                    <a:ea typeface="Open Sans" panose="020B0606030504020204" pitchFamily="34" charset="0"/>
                    <a:cs typeface="Poppins SemiBold" pitchFamily="2" charset="77"/>
                  </a:rPr>
                  <a:t>NativeScript</a:t>
                </a:r>
                <a:endParaRPr lang="en-US" sz="1000" b="1" spc="-20" dirty="0">
                  <a:solidFill>
                    <a:schemeClr val="bg1"/>
                  </a:solidFill>
                  <a:latin typeface="Poppins SemiBold" pitchFamily="2" charset="77"/>
                  <a:ea typeface="Open Sans" panose="020B0606030504020204" pitchFamily="34" charset="0"/>
                  <a:cs typeface="Poppins SemiBold" pitchFamily="2" charset="7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2C09DB3-2B50-3B4B-9B11-B71E31B8265B}"/>
                </a:ext>
              </a:extLst>
            </p:cNvPr>
            <p:cNvSpPr txBox="1"/>
            <p:nvPr/>
          </p:nvSpPr>
          <p:spPr>
            <a:xfrm>
              <a:off x="770212" y="1652165"/>
              <a:ext cx="8633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iOS Runtime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9FEB57-B6A3-4247-AA44-E2F3C388DBEB}"/>
              </a:ext>
            </a:extLst>
          </p:cNvPr>
          <p:cNvGrpSpPr/>
          <p:nvPr/>
        </p:nvGrpSpPr>
        <p:grpSpPr>
          <a:xfrm>
            <a:off x="7448831" y="1875820"/>
            <a:ext cx="1122423" cy="672979"/>
            <a:chOff x="640693" y="1240795"/>
            <a:chExt cx="1122423" cy="67298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6FF3085-EAB2-4741-9FCE-8D301D2A94F3}"/>
                </a:ext>
              </a:extLst>
            </p:cNvPr>
            <p:cNvGrpSpPr/>
            <p:nvPr/>
          </p:nvGrpSpPr>
          <p:grpSpPr>
            <a:xfrm>
              <a:off x="782973" y="1240795"/>
              <a:ext cx="807914" cy="479450"/>
              <a:chOff x="782973" y="1240795"/>
              <a:chExt cx="807914" cy="479450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0722C05-9D9B-AB41-B6E8-A20E4C6B64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7568" y="1240795"/>
                <a:ext cx="278726" cy="274267"/>
                <a:chOff x="431804" y="-79666"/>
                <a:chExt cx="4762496" cy="4686300"/>
              </a:xfrm>
            </p:grpSpPr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6F658C4B-D2E9-4E48-9A29-2038196BC7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2850" y="32399"/>
                  <a:ext cx="4460400" cy="4462170"/>
                </a:xfrm>
                <a:prstGeom prst="roundRect">
                  <a:avLst>
                    <a:gd name="adj" fmla="val 25205"/>
                  </a:avLst>
                </a:prstGeom>
                <a:solidFill>
                  <a:srgbClr val="385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34DA07AA-8BE6-4944-A217-E194EF3BFF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04" y="-79666"/>
                  <a:ext cx="4762496" cy="4686300"/>
                </a:xfrm>
                <a:prstGeom prst="rect">
                  <a:avLst/>
                </a:prstGeom>
              </p:spPr>
            </p:pic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FA0B840-2B11-B24C-8837-C0075B7462BF}"/>
                  </a:ext>
                </a:extLst>
              </p:cNvPr>
              <p:cNvSpPr txBox="1"/>
              <p:nvPr/>
            </p:nvSpPr>
            <p:spPr>
              <a:xfrm>
                <a:off x="782973" y="1474023"/>
                <a:ext cx="807914" cy="246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spc="-20" dirty="0" err="1">
                    <a:solidFill>
                      <a:schemeClr val="bg1"/>
                    </a:solidFill>
                    <a:latin typeface="Poppins SemiBold" pitchFamily="2" charset="77"/>
                    <a:ea typeface="Open Sans" panose="020B0606030504020204" pitchFamily="34" charset="0"/>
                    <a:cs typeface="Poppins SemiBold" pitchFamily="2" charset="77"/>
                  </a:rPr>
                  <a:t>NativeScript</a:t>
                </a:r>
                <a:endParaRPr lang="en-US" sz="1000" b="1" spc="-20" dirty="0">
                  <a:solidFill>
                    <a:schemeClr val="bg1"/>
                  </a:solidFill>
                  <a:latin typeface="Poppins SemiBold" pitchFamily="2" charset="77"/>
                  <a:ea typeface="Open Sans" panose="020B0606030504020204" pitchFamily="34" charset="0"/>
                  <a:cs typeface="Poppins SemiBold" pitchFamily="2" charset="7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A7D8960-3441-BF48-B9FB-8BCB3E15B21C}"/>
                </a:ext>
              </a:extLst>
            </p:cNvPr>
            <p:cNvSpPr txBox="1"/>
            <p:nvPr/>
          </p:nvSpPr>
          <p:spPr>
            <a:xfrm>
              <a:off x="640693" y="1652165"/>
              <a:ext cx="11224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Android Runtime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A18CCD5-0438-0F44-904C-0DA604F39D75}"/>
              </a:ext>
            </a:extLst>
          </p:cNvPr>
          <p:cNvGrpSpPr/>
          <p:nvPr/>
        </p:nvGrpSpPr>
        <p:grpSpPr>
          <a:xfrm>
            <a:off x="928204" y="2547641"/>
            <a:ext cx="499026" cy="910382"/>
            <a:chOff x="908783" y="1856273"/>
            <a:chExt cx="499026" cy="910382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04FB0D6A-211E-C946-99B3-5A80788B5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783" y="2217726"/>
              <a:ext cx="499026" cy="548929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63317A9-7A1D-EF49-8CB7-38FFFF093411}"/>
                </a:ext>
              </a:extLst>
            </p:cNvPr>
            <p:cNvSpPr txBox="1"/>
            <p:nvPr/>
          </p:nvSpPr>
          <p:spPr>
            <a:xfrm>
              <a:off x="1012046" y="1856273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264A52D-B257-9E47-A831-44A907BC49C8}"/>
              </a:ext>
            </a:extLst>
          </p:cNvPr>
          <p:cNvGrpSpPr/>
          <p:nvPr/>
        </p:nvGrpSpPr>
        <p:grpSpPr>
          <a:xfrm>
            <a:off x="7698709" y="2552909"/>
            <a:ext cx="608282" cy="900883"/>
            <a:chOff x="7679288" y="1861539"/>
            <a:chExt cx="608282" cy="900883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822927B-DD61-2A4A-9D09-278BA111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9288" y="2215222"/>
              <a:ext cx="608282" cy="547200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75A8378-9BF2-B74C-9885-FA47DCE5FC3F}"/>
                </a:ext>
              </a:extLst>
            </p:cNvPr>
            <p:cNvSpPr txBox="1"/>
            <p:nvPr/>
          </p:nvSpPr>
          <p:spPr>
            <a:xfrm>
              <a:off x="7804765" y="1861539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4136CB8-935C-7B40-911E-912294551AE4}"/>
              </a:ext>
            </a:extLst>
          </p:cNvPr>
          <p:cNvGrpSpPr/>
          <p:nvPr/>
        </p:nvGrpSpPr>
        <p:grpSpPr>
          <a:xfrm>
            <a:off x="552579" y="3561547"/>
            <a:ext cx="1340285" cy="884877"/>
            <a:chOff x="533156" y="2870177"/>
            <a:chExt cx="1340285" cy="8848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130CDA2-49B5-8F4B-9437-03D384499BAE}"/>
                </a:ext>
              </a:extLst>
            </p:cNvPr>
            <p:cNvSpPr txBox="1"/>
            <p:nvPr/>
          </p:nvSpPr>
          <p:spPr>
            <a:xfrm>
              <a:off x="681410" y="2870177"/>
              <a:ext cx="1030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Call Native APIs</a:t>
              </a:r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F65CE354-2CCF-6443-82F4-3EE26023DA34}"/>
                </a:ext>
              </a:extLst>
            </p:cNvPr>
            <p:cNvSpPr/>
            <p:nvPr/>
          </p:nvSpPr>
          <p:spPr>
            <a:xfrm>
              <a:off x="533156" y="3493513"/>
              <a:ext cx="1340285" cy="261541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UIButton</a:t>
              </a:r>
              <a:endParaRPr lang="en-US" sz="9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564FD42-CD28-7047-8AAC-F766DC04D932}"/>
                </a:ext>
              </a:extLst>
            </p:cNvPr>
            <p:cNvSpPr txBox="1"/>
            <p:nvPr/>
          </p:nvSpPr>
          <p:spPr>
            <a:xfrm>
              <a:off x="1012047" y="3120142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89CD006-511A-E145-AB3E-33E0685C4E82}"/>
              </a:ext>
            </a:extLst>
          </p:cNvPr>
          <p:cNvGrpSpPr/>
          <p:nvPr/>
        </p:nvGrpSpPr>
        <p:grpSpPr>
          <a:xfrm>
            <a:off x="7332709" y="3570972"/>
            <a:ext cx="1340285" cy="881376"/>
            <a:chOff x="7313286" y="2879603"/>
            <a:chExt cx="1340285" cy="88137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840FFC5-F4C5-704B-AAF9-283CC357714F}"/>
                </a:ext>
              </a:extLst>
            </p:cNvPr>
            <p:cNvSpPr/>
            <p:nvPr/>
          </p:nvSpPr>
          <p:spPr>
            <a:xfrm>
              <a:off x="7313286" y="3499438"/>
              <a:ext cx="1340285" cy="261541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android.widget.Button</a:t>
              </a:r>
              <a:endParaRPr lang="en-US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D214DD-CC6A-8945-AD23-BA39BCA74556}"/>
                </a:ext>
              </a:extLst>
            </p:cNvPr>
            <p:cNvSpPr txBox="1"/>
            <p:nvPr/>
          </p:nvSpPr>
          <p:spPr>
            <a:xfrm>
              <a:off x="7468383" y="2879603"/>
              <a:ext cx="1030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spc="-2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Call Native APIs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7F6EF9C-318D-4E4C-9F17-39D5183C05D0}"/>
                </a:ext>
              </a:extLst>
            </p:cNvPr>
            <p:cNvSpPr txBox="1"/>
            <p:nvPr/>
          </p:nvSpPr>
          <p:spPr>
            <a:xfrm>
              <a:off x="7797575" y="3126067"/>
              <a:ext cx="3417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65000"/>
                    </a:schemeClr>
                  </a:solidFill>
                </a:rPr>
                <a:t>↓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00508D-A1E6-FB47-A906-AF54A47EA060}"/>
              </a:ext>
            </a:extLst>
          </p:cNvPr>
          <p:cNvGrpSpPr/>
          <p:nvPr/>
        </p:nvGrpSpPr>
        <p:grpSpPr>
          <a:xfrm>
            <a:off x="3931587" y="1610458"/>
            <a:ext cx="1596231" cy="378818"/>
            <a:chOff x="3931587" y="1610458"/>
            <a:chExt cx="1596231" cy="378818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0696363-62ED-7B44-968D-A4FDA8C2C4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1587" y="1610458"/>
              <a:ext cx="369190" cy="363283"/>
              <a:chOff x="431800" y="-79666"/>
              <a:chExt cx="4762500" cy="4686300"/>
            </a:xfrm>
          </p:grpSpPr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54C3AFCE-6300-9E45-A872-BD02E7D074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2850" y="32399"/>
                <a:ext cx="4460400" cy="4462170"/>
              </a:xfrm>
              <a:prstGeom prst="roundRect">
                <a:avLst>
                  <a:gd name="adj" fmla="val 25205"/>
                </a:avLst>
              </a:prstGeom>
              <a:solidFill>
                <a:srgbClr val="385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1E1AAAC5-CAB2-7241-BDBE-1F64D4DE4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1800" y="-79666"/>
                <a:ext cx="4762500" cy="4686300"/>
              </a:xfrm>
              <a:prstGeom prst="rect">
                <a:avLst/>
              </a:prstGeom>
            </p:spPr>
          </p:pic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843614F-0A94-C443-B07A-EB31255E7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4572" y="1614936"/>
              <a:ext cx="354497" cy="365758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143BE55D-4E0C-E44D-AD14-C3D51CBBF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07174" y="1619144"/>
              <a:ext cx="420644" cy="370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8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UI Widgets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295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UI Widgets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98999D-FEB3-304F-854D-E1FC1BF56ECD}"/>
              </a:ext>
            </a:extLst>
          </p:cNvPr>
          <p:cNvGrpSpPr>
            <a:grpSpLocks noChangeAspect="1"/>
          </p:cNvGrpSpPr>
          <p:nvPr/>
        </p:nvGrpSpPr>
        <p:grpSpPr>
          <a:xfrm>
            <a:off x="375679" y="1672371"/>
            <a:ext cx="1513537" cy="2789800"/>
            <a:chOff x="375706" y="1565376"/>
            <a:chExt cx="1485897" cy="273885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0E414A6-5315-C64E-B34C-5248B8B8CC81}"/>
                </a:ext>
              </a:extLst>
            </p:cNvPr>
            <p:cNvSpPr/>
            <p:nvPr/>
          </p:nvSpPr>
          <p:spPr>
            <a:xfrm>
              <a:off x="375706" y="1565376"/>
              <a:ext cx="1485897" cy="210118"/>
            </a:xfrm>
            <a:prstGeom prst="roundRect">
              <a:avLst>
                <a:gd name="adj" fmla="val 9758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C93935-B7F3-E44C-9229-5E9A78548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5706" y="1746790"/>
              <a:ext cx="1485897" cy="255743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51CD7EB-A8AC-4843-9136-8FE8FF70C89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" y="2330841"/>
            <a:ext cx="139922" cy="1445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D28C2D6-78AE-1646-A418-3DC397CC0ED1}"/>
              </a:ext>
            </a:extLst>
          </p:cNvPr>
          <p:cNvGrpSpPr/>
          <p:nvPr/>
        </p:nvGrpSpPr>
        <p:grpSpPr>
          <a:xfrm>
            <a:off x="262486" y="1612160"/>
            <a:ext cx="1728843" cy="3468645"/>
            <a:chOff x="571500" y="768621"/>
            <a:chExt cx="1728843" cy="346864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D70E08-9EB4-BC43-B392-47B4C065C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C2EB0A82-B6B6-2944-BEAA-1ABC2997BF0B}"/>
                  </a:ext>
                </a:extLst>
              </p:cNvPr>
              <p:cNvSpPr/>
              <p:nvPr/>
            </p:nvSpPr>
            <p:spPr>
              <a:xfrm>
                <a:off x="844110" y="3522181"/>
                <a:ext cx="1264089" cy="563737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DA2847-F177-5441-BB99-C85E278A6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2CAC5-BA28-BA4C-AEE1-4FB6D0C67104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D160A9-57C3-EC40-9D35-8C3A4357DFB1}"/>
              </a:ext>
            </a:extLst>
          </p:cNvPr>
          <p:cNvGrpSpPr/>
          <p:nvPr/>
        </p:nvGrpSpPr>
        <p:grpSpPr>
          <a:xfrm>
            <a:off x="7186106" y="1808678"/>
            <a:ext cx="1630439" cy="3207817"/>
            <a:chOff x="7178153" y="1705781"/>
            <a:chExt cx="1630439" cy="32078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285CF2-62C9-E64D-A72F-141A7621D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3657" y="1705781"/>
              <a:ext cx="1624935" cy="2790947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1B3CD2-5F41-9A4E-836A-36E66CAEA9C5}"/>
                </a:ext>
              </a:extLst>
            </p:cNvPr>
            <p:cNvGrpSpPr/>
            <p:nvPr/>
          </p:nvGrpSpPr>
          <p:grpSpPr>
            <a:xfrm>
              <a:off x="7178153" y="4283383"/>
              <a:ext cx="1624935" cy="630215"/>
              <a:chOff x="7178153" y="4285891"/>
              <a:chExt cx="1624935" cy="630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69A414F-4DF9-CC44-9A4B-B58FF7CA1D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78153" y="4285891"/>
                <a:ext cx="1624935" cy="421571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2E3A2678-D343-2044-8FD9-2BC89F80B1AC}"/>
                  </a:ext>
                </a:extLst>
              </p:cNvPr>
              <p:cNvSpPr/>
              <p:nvPr/>
            </p:nvSpPr>
            <p:spPr>
              <a:xfrm>
                <a:off x="7233191" y="4683934"/>
                <a:ext cx="1526608" cy="232172"/>
              </a:xfrm>
              <a:prstGeom prst="roundRect">
                <a:avLst>
                  <a:gd name="adj" fmla="val 23508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2E15AEA3-02B4-EE42-A760-DFD371B3CB05}"/>
                  </a:ext>
                </a:extLst>
              </p:cNvPr>
              <p:cNvSpPr/>
              <p:nvPr/>
            </p:nvSpPr>
            <p:spPr>
              <a:xfrm>
                <a:off x="7183657" y="4662696"/>
                <a:ext cx="1615330" cy="179095"/>
              </a:xfrm>
              <a:prstGeom prst="roundRect">
                <a:avLst>
                  <a:gd name="adj" fmla="val 38422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B51168-3CDA-464B-85B7-8323D8259E8D}"/>
                </a:ext>
              </a:extLst>
            </p:cNvPr>
            <p:cNvSpPr/>
            <p:nvPr/>
          </p:nvSpPr>
          <p:spPr>
            <a:xfrm>
              <a:off x="7178153" y="4166056"/>
              <a:ext cx="1620834" cy="18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E5EB7D3-B0D9-404A-BB9C-F4560D9CBA04}"/>
              </a:ext>
            </a:extLst>
          </p:cNvPr>
          <p:cNvSpPr/>
          <p:nvPr/>
        </p:nvSpPr>
        <p:spPr>
          <a:xfrm>
            <a:off x="2152993" y="1964650"/>
            <a:ext cx="4851747" cy="27611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9BA3BBC-C1AB-6644-B96B-0DF4F57B812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076" y="2313425"/>
            <a:ext cx="168299" cy="17250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3BC501-0FA5-A748-8D6A-67A5BFFDB739}"/>
              </a:ext>
            </a:extLst>
          </p:cNvPr>
          <p:cNvSpPr/>
          <p:nvPr/>
        </p:nvSpPr>
        <p:spPr>
          <a:xfrm>
            <a:off x="2156392" y="2117491"/>
            <a:ext cx="552345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ActionBar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C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"UI Widgets"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ActionBar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endParaRPr lang="en-US" sz="1200" dirty="0">
              <a:solidFill>
                <a:srgbClr val="383838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ActivityIndicator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busy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"true"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ActivityIndicator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Switch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checked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"true"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Switch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"80"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TextField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hint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"Enter text..."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TextField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DatePicker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minDate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"2018-11-07"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DatePicker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"Button"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Button</a:t>
            </a:r>
            <a:r>
              <a:rPr lang="en-US" sz="1200" dirty="0">
                <a:solidFill>
                  <a:srgbClr val="38383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736914-BE99-A74F-A093-A0F7044C67D8}"/>
              </a:ext>
            </a:extLst>
          </p:cNvPr>
          <p:cNvGrpSpPr/>
          <p:nvPr/>
        </p:nvGrpSpPr>
        <p:grpSpPr>
          <a:xfrm>
            <a:off x="427337" y="2545871"/>
            <a:ext cx="8276944" cy="151254"/>
            <a:chOff x="419386" y="2069432"/>
            <a:chExt cx="8276944" cy="1512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5B04AD6-D604-3744-954D-7860F3D01544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D507B6-4B37-8A4B-9E54-A8DA7ED19EEA}"/>
                </a:ext>
              </a:extLst>
            </p:cNvPr>
            <p:cNvSpPr/>
            <p:nvPr/>
          </p:nvSpPr>
          <p:spPr>
            <a:xfrm>
              <a:off x="7286916" y="2069432"/>
              <a:ext cx="1409414" cy="15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9C1C35-41E0-0D4B-AA90-EFFCF3EF69F1}"/>
              </a:ext>
            </a:extLst>
          </p:cNvPr>
          <p:cNvGrpSpPr/>
          <p:nvPr/>
        </p:nvGrpSpPr>
        <p:grpSpPr>
          <a:xfrm>
            <a:off x="375678" y="2281883"/>
            <a:ext cx="8252230" cy="198156"/>
            <a:chOff x="419386" y="2022530"/>
            <a:chExt cx="8252230" cy="19815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617595-C653-DE40-9FE0-87304565C6C9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23CC3CC-C87C-C044-8697-377958AE92D6}"/>
                </a:ext>
              </a:extLst>
            </p:cNvPr>
            <p:cNvSpPr/>
            <p:nvPr/>
          </p:nvSpPr>
          <p:spPr>
            <a:xfrm>
              <a:off x="7262202" y="2022530"/>
              <a:ext cx="1409414" cy="198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320720-FE17-314E-B4A8-B700BCD2B918}"/>
              </a:ext>
            </a:extLst>
          </p:cNvPr>
          <p:cNvGrpSpPr/>
          <p:nvPr/>
        </p:nvGrpSpPr>
        <p:grpSpPr>
          <a:xfrm>
            <a:off x="424347" y="2698025"/>
            <a:ext cx="8255221" cy="204883"/>
            <a:chOff x="419386" y="2069431"/>
            <a:chExt cx="8255221" cy="20488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C74D03-22E4-E747-895A-B68E1CF97C8B}"/>
                </a:ext>
              </a:extLst>
            </p:cNvPr>
            <p:cNvSpPr/>
            <p:nvPr/>
          </p:nvSpPr>
          <p:spPr>
            <a:xfrm>
              <a:off x="419386" y="2069431"/>
              <a:ext cx="1409414" cy="204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F56D174-C31E-4643-8963-2BCA025F3165}"/>
                </a:ext>
              </a:extLst>
            </p:cNvPr>
            <p:cNvSpPr/>
            <p:nvPr/>
          </p:nvSpPr>
          <p:spPr>
            <a:xfrm>
              <a:off x="7265193" y="2077789"/>
              <a:ext cx="1409414" cy="15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2B7829-A8DB-2E4B-8F01-54591857CDE2}"/>
              </a:ext>
            </a:extLst>
          </p:cNvPr>
          <p:cNvGrpSpPr/>
          <p:nvPr/>
        </p:nvGrpSpPr>
        <p:grpSpPr>
          <a:xfrm>
            <a:off x="453521" y="2950298"/>
            <a:ext cx="8255221" cy="159610"/>
            <a:chOff x="419386" y="2069432"/>
            <a:chExt cx="8255221" cy="15961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33340D8-EF1F-E540-B687-CCAD6A3C7CBB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9EDB2A-C581-0642-AB75-E3DEEACC542E}"/>
                </a:ext>
              </a:extLst>
            </p:cNvPr>
            <p:cNvSpPr/>
            <p:nvPr/>
          </p:nvSpPr>
          <p:spPr>
            <a:xfrm>
              <a:off x="7265193" y="2077789"/>
              <a:ext cx="1409414" cy="15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4296BF-CE95-2B45-82BD-B5FCD5A74195}"/>
              </a:ext>
            </a:extLst>
          </p:cNvPr>
          <p:cNvGrpSpPr/>
          <p:nvPr/>
        </p:nvGrpSpPr>
        <p:grpSpPr>
          <a:xfrm>
            <a:off x="424347" y="3130040"/>
            <a:ext cx="8255221" cy="817125"/>
            <a:chOff x="419386" y="2069431"/>
            <a:chExt cx="8255221" cy="81712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969154-9421-1045-8516-AA2510218141}"/>
                </a:ext>
              </a:extLst>
            </p:cNvPr>
            <p:cNvSpPr/>
            <p:nvPr/>
          </p:nvSpPr>
          <p:spPr>
            <a:xfrm>
              <a:off x="419386" y="2069431"/>
              <a:ext cx="1409414" cy="817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91A605-50A0-E948-A563-D4E81D906764}"/>
                </a:ext>
              </a:extLst>
            </p:cNvPr>
            <p:cNvSpPr/>
            <p:nvPr/>
          </p:nvSpPr>
          <p:spPr>
            <a:xfrm>
              <a:off x="7265193" y="2077789"/>
              <a:ext cx="1409414" cy="780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A446F76-4C61-AF4B-94D6-229352F6D549}"/>
              </a:ext>
            </a:extLst>
          </p:cNvPr>
          <p:cNvGrpSpPr/>
          <p:nvPr/>
        </p:nvGrpSpPr>
        <p:grpSpPr>
          <a:xfrm>
            <a:off x="424348" y="3975584"/>
            <a:ext cx="8339965" cy="219098"/>
            <a:chOff x="419386" y="2053075"/>
            <a:chExt cx="8339965" cy="21909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8048A42-12BB-1D48-A3F2-BFBD499A6AED}"/>
                </a:ext>
              </a:extLst>
            </p:cNvPr>
            <p:cNvSpPr/>
            <p:nvPr/>
          </p:nvSpPr>
          <p:spPr>
            <a:xfrm>
              <a:off x="419386" y="2069432"/>
              <a:ext cx="1409414" cy="15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73C4BB4-BE8E-B847-B26B-9B3BAE579646}"/>
                </a:ext>
              </a:extLst>
            </p:cNvPr>
            <p:cNvSpPr/>
            <p:nvPr/>
          </p:nvSpPr>
          <p:spPr>
            <a:xfrm>
              <a:off x="7232744" y="2053075"/>
              <a:ext cx="1526607" cy="219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5E80896-C593-C042-8E11-44307FDBA329}"/>
              </a:ext>
            </a:extLst>
          </p:cNvPr>
          <p:cNvGrpSpPr/>
          <p:nvPr/>
        </p:nvGrpSpPr>
        <p:grpSpPr>
          <a:xfrm>
            <a:off x="7170933" y="1612160"/>
            <a:ext cx="1658146" cy="3468645"/>
            <a:chOff x="7075099" y="986596"/>
            <a:chExt cx="1585183" cy="340760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9E5DF8-7F5B-3F48-89E5-7B95C9860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5099" y="986596"/>
              <a:ext cx="1585183" cy="3407604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8FC99BA-6201-8246-A88A-58166BD20385}"/>
                </a:ext>
              </a:extLst>
            </p:cNvPr>
            <p:cNvGrpSpPr/>
            <p:nvPr/>
          </p:nvGrpSpPr>
          <p:grpSpPr>
            <a:xfrm>
              <a:off x="7440033" y="4045398"/>
              <a:ext cx="852574" cy="72000"/>
              <a:chOff x="7440033" y="4127898"/>
              <a:chExt cx="852574" cy="72000"/>
            </a:xfrm>
          </p:grpSpPr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BE295FA8-DEAC-134C-9FC6-5CC0DD47021B}"/>
                  </a:ext>
                </a:extLst>
              </p:cNvPr>
              <p:cNvSpPr/>
              <p:nvPr/>
            </p:nvSpPr>
            <p:spPr>
              <a:xfrm rot="16200000">
                <a:off x="7440033" y="4127898"/>
                <a:ext cx="72000" cy="72000"/>
              </a:xfrm>
              <a:prstGeom prst="triangl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E8AD228-7525-904B-904D-59E3938ABD54}"/>
                  </a:ext>
                </a:extLst>
              </p:cNvPr>
              <p:cNvSpPr/>
              <p:nvPr/>
            </p:nvSpPr>
            <p:spPr>
              <a:xfrm>
                <a:off x="7830320" y="4127898"/>
                <a:ext cx="72000" cy="72000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842D020-F649-7B46-93F2-7B5EA85C126D}"/>
                  </a:ext>
                </a:extLst>
              </p:cNvPr>
              <p:cNvSpPr/>
              <p:nvPr/>
            </p:nvSpPr>
            <p:spPr>
              <a:xfrm>
                <a:off x="8220607" y="4127898"/>
                <a:ext cx="72000" cy="72000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26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UI widgets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98999D-FEB3-304F-854D-E1FC1BF56ECD}"/>
              </a:ext>
            </a:extLst>
          </p:cNvPr>
          <p:cNvGrpSpPr>
            <a:grpSpLocks noChangeAspect="1"/>
          </p:cNvGrpSpPr>
          <p:nvPr/>
        </p:nvGrpSpPr>
        <p:grpSpPr>
          <a:xfrm>
            <a:off x="375679" y="1672371"/>
            <a:ext cx="1513537" cy="2789800"/>
            <a:chOff x="375706" y="1565376"/>
            <a:chExt cx="1485897" cy="273885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0E414A6-5315-C64E-B34C-5248B8B8CC81}"/>
                </a:ext>
              </a:extLst>
            </p:cNvPr>
            <p:cNvSpPr/>
            <p:nvPr/>
          </p:nvSpPr>
          <p:spPr>
            <a:xfrm>
              <a:off x="375706" y="1565376"/>
              <a:ext cx="1485897" cy="210118"/>
            </a:xfrm>
            <a:prstGeom prst="roundRect">
              <a:avLst>
                <a:gd name="adj" fmla="val 9758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C93935-B7F3-E44C-9229-5E9A78548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5706" y="1746790"/>
              <a:ext cx="1485897" cy="255743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51CD7EB-A8AC-4843-9136-8FE8FF70C89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" y="2330841"/>
            <a:ext cx="139922" cy="1445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D28C2D6-78AE-1646-A418-3DC397CC0ED1}"/>
              </a:ext>
            </a:extLst>
          </p:cNvPr>
          <p:cNvGrpSpPr/>
          <p:nvPr/>
        </p:nvGrpSpPr>
        <p:grpSpPr>
          <a:xfrm>
            <a:off x="262486" y="1612160"/>
            <a:ext cx="1728843" cy="3468645"/>
            <a:chOff x="571500" y="768621"/>
            <a:chExt cx="1728843" cy="346864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D70E08-9EB4-BC43-B392-47B4C065C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500" y="768621"/>
              <a:ext cx="1728843" cy="3468645"/>
              <a:chOff x="761171" y="1285103"/>
              <a:chExt cx="1420643" cy="2850292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C2EB0A82-B6B6-2944-BEAA-1ABC2997BF0B}"/>
                  </a:ext>
                </a:extLst>
              </p:cNvPr>
              <p:cNvSpPr/>
              <p:nvPr/>
            </p:nvSpPr>
            <p:spPr>
              <a:xfrm>
                <a:off x="844110" y="3522181"/>
                <a:ext cx="1264089" cy="563737"/>
              </a:xfrm>
              <a:prstGeom prst="roundRect">
                <a:avLst>
                  <a:gd name="adj" fmla="val 1221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DA2847-F177-5441-BB99-C85E278A6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171" y="1285103"/>
                <a:ext cx="1420643" cy="2850292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2CAC5-BA28-BA4C-AEE1-4FB6D0C67104}"/>
                </a:ext>
              </a:extLst>
            </p:cNvPr>
            <p:cNvCxnSpPr/>
            <p:nvPr/>
          </p:nvCxnSpPr>
          <p:spPr>
            <a:xfrm>
              <a:off x="1142889" y="4054604"/>
              <a:ext cx="574765" cy="0"/>
            </a:xfrm>
            <a:prstGeom prst="line">
              <a:avLst/>
            </a:prstGeom>
            <a:ln w="12700">
              <a:solidFill>
                <a:schemeClr val="tx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D160A9-57C3-EC40-9D35-8C3A4357DFB1}"/>
              </a:ext>
            </a:extLst>
          </p:cNvPr>
          <p:cNvGrpSpPr/>
          <p:nvPr/>
        </p:nvGrpSpPr>
        <p:grpSpPr>
          <a:xfrm>
            <a:off x="7186106" y="1808678"/>
            <a:ext cx="1630439" cy="3207817"/>
            <a:chOff x="7178153" y="1705781"/>
            <a:chExt cx="1630439" cy="32078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285CF2-62C9-E64D-A72F-141A7621D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3657" y="1705781"/>
              <a:ext cx="1624935" cy="2790947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1B3CD2-5F41-9A4E-836A-36E66CAEA9C5}"/>
                </a:ext>
              </a:extLst>
            </p:cNvPr>
            <p:cNvGrpSpPr/>
            <p:nvPr/>
          </p:nvGrpSpPr>
          <p:grpSpPr>
            <a:xfrm>
              <a:off x="7178153" y="4283383"/>
              <a:ext cx="1624935" cy="630215"/>
              <a:chOff x="7178153" y="4285891"/>
              <a:chExt cx="1624935" cy="630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69A414F-4DF9-CC44-9A4B-B58FF7CA1D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78153" y="4285891"/>
                <a:ext cx="1624935" cy="421571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2E3A2678-D343-2044-8FD9-2BC89F80B1AC}"/>
                  </a:ext>
                </a:extLst>
              </p:cNvPr>
              <p:cNvSpPr/>
              <p:nvPr/>
            </p:nvSpPr>
            <p:spPr>
              <a:xfrm>
                <a:off x="7233191" y="4683934"/>
                <a:ext cx="1526608" cy="232172"/>
              </a:xfrm>
              <a:prstGeom prst="roundRect">
                <a:avLst>
                  <a:gd name="adj" fmla="val 23508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2E15AEA3-02B4-EE42-A760-DFD371B3CB05}"/>
                  </a:ext>
                </a:extLst>
              </p:cNvPr>
              <p:cNvSpPr/>
              <p:nvPr/>
            </p:nvSpPr>
            <p:spPr>
              <a:xfrm>
                <a:off x="7183657" y="4662696"/>
                <a:ext cx="1615330" cy="179095"/>
              </a:xfrm>
              <a:prstGeom prst="roundRect">
                <a:avLst>
                  <a:gd name="adj" fmla="val 38422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B51168-3CDA-464B-85B7-8323D8259E8D}"/>
                </a:ext>
              </a:extLst>
            </p:cNvPr>
            <p:cNvSpPr/>
            <p:nvPr/>
          </p:nvSpPr>
          <p:spPr>
            <a:xfrm>
              <a:off x="7178153" y="4166056"/>
              <a:ext cx="1620834" cy="18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E5EB7D3-B0D9-404A-BB9C-F4560D9CBA04}"/>
              </a:ext>
            </a:extLst>
          </p:cNvPr>
          <p:cNvSpPr/>
          <p:nvPr/>
        </p:nvSpPr>
        <p:spPr>
          <a:xfrm>
            <a:off x="2152993" y="1964650"/>
            <a:ext cx="4851747" cy="27611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9BA3BBC-C1AB-6644-B96B-0DF4F57B812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076" y="2313425"/>
            <a:ext cx="168299" cy="17250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5E80896-C593-C042-8E11-44307FDBA329}"/>
              </a:ext>
            </a:extLst>
          </p:cNvPr>
          <p:cNvGrpSpPr/>
          <p:nvPr/>
        </p:nvGrpSpPr>
        <p:grpSpPr>
          <a:xfrm>
            <a:off x="7170933" y="1612160"/>
            <a:ext cx="1658146" cy="3468645"/>
            <a:chOff x="7075099" y="986596"/>
            <a:chExt cx="1585183" cy="340760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9E5DF8-7F5B-3F48-89E5-7B95C9860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5099" y="986596"/>
              <a:ext cx="1585183" cy="3407604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8FC99BA-6201-8246-A88A-58166BD20385}"/>
                </a:ext>
              </a:extLst>
            </p:cNvPr>
            <p:cNvGrpSpPr/>
            <p:nvPr/>
          </p:nvGrpSpPr>
          <p:grpSpPr>
            <a:xfrm>
              <a:off x="7440033" y="4045398"/>
              <a:ext cx="852574" cy="72000"/>
              <a:chOff x="7440033" y="4127898"/>
              <a:chExt cx="852574" cy="72000"/>
            </a:xfrm>
          </p:grpSpPr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BE295FA8-DEAC-134C-9FC6-5CC0DD47021B}"/>
                  </a:ext>
                </a:extLst>
              </p:cNvPr>
              <p:cNvSpPr/>
              <p:nvPr/>
            </p:nvSpPr>
            <p:spPr>
              <a:xfrm rot="16200000">
                <a:off x="7440033" y="4127898"/>
                <a:ext cx="72000" cy="72000"/>
              </a:xfrm>
              <a:prstGeom prst="triangl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E8AD228-7525-904B-904D-59E3938ABD54}"/>
                  </a:ext>
                </a:extLst>
              </p:cNvPr>
              <p:cNvSpPr/>
              <p:nvPr/>
            </p:nvSpPr>
            <p:spPr>
              <a:xfrm>
                <a:off x="7830320" y="4127898"/>
                <a:ext cx="72000" cy="72000"/>
              </a:xfrm>
              <a:prstGeom prst="ellipse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842D020-F649-7B46-93F2-7B5EA85C126D}"/>
                  </a:ext>
                </a:extLst>
              </p:cNvPr>
              <p:cNvSpPr/>
              <p:nvPr/>
            </p:nvSpPr>
            <p:spPr>
              <a:xfrm>
                <a:off x="8220607" y="4127898"/>
                <a:ext cx="72000" cy="72000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25000"/>
                    <a:alpha val="4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1DC8BB-817A-8D49-ADF3-848005F19F9B}"/>
              </a:ext>
            </a:extLst>
          </p:cNvPr>
          <p:cNvGrpSpPr/>
          <p:nvPr/>
        </p:nvGrpSpPr>
        <p:grpSpPr>
          <a:xfrm>
            <a:off x="2544169" y="2068441"/>
            <a:ext cx="4053490" cy="2553456"/>
            <a:chOff x="2447773" y="1757793"/>
            <a:chExt cx="4053490" cy="255345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18EFF6-A820-7A49-B0B1-A7A767981362}"/>
                </a:ext>
              </a:extLst>
            </p:cNvPr>
            <p:cNvSpPr/>
            <p:nvPr/>
          </p:nvSpPr>
          <p:spPr>
            <a:xfrm>
              <a:off x="2447773" y="1757793"/>
              <a:ext cx="1696537" cy="25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Dialogs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FormattedString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Gestures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HtmlView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Image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Label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ListPicker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ListView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Placeholder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9F6DCEB-71DE-9C49-9987-08EEAB331ACD}"/>
                </a:ext>
              </a:extLst>
            </p:cNvPr>
            <p:cNvSpPr/>
            <p:nvPr/>
          </p:nvSpPr>
          <p:spPr>
            <a:xfrm>
              <a:off x="4804726" y="1757793"/>
              <a:ext cx="1696537" cy="2276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Progress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ScrollView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SearchBar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SegementedBar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TabView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TextView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TimePicker</a:t>
              </a:r>
              <a:endParaRPr lang="en-US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8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WebView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86E794F1-2084-E945-87DA-80A108910B85}"/>
              </a:ext>
            </a:extLst>
          </p:cNvPr>
          <p:cNvSpPr/>
          <p:nvPr/>
        </p:nvSpPr>
        <p:spPr>
          <a:xfrm>
            <a:off x="2558198" y="5020594"/>
            <a:ext cx="407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30069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30069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docs.nativescript.org</a:t>
            </a:r>
            <a:r>
              <a:rPr lang="en-US" sz="1400" dirty="0">
                <a:solidFill>
                  <a:srgbClr val="030069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/angular/</a:t>
            </a:r>
            <a:r>
              <a:rPr lang="en-US" sz="1400" dirty="0" err="1">
                <a:solidFill>
                  <a:srgbClr val="030069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</a:t>
            </a:r>
            <a:r>
              <a:rPr lang="en-US" sz="1400" dirty="0">
                <a:solidFill>
                  <a:srgbClr val="030069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/components</a:t>
            </a:r>
            <a:endParaRPr lang="en-US" sz="1400" dirty="0">
              <a:solidFill>
                <a:srgbClr val="0300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84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050FA97-A9FD-8A42-AAD3-AADAA8452F9B}"/>
              </a:ext>
            </a:extLst>
          </p:cNvPr>
          <p:cNvGrpSpPr/>
          <p:nvPr/>
        </p:nvGrpSpPr>
        <p:grpSpPr>
          <a:xfrm>
            <a:off x="309402" y="125753"/>
            <a:ext cx="8568964" cy="658791"/>
            <a:chOff x="309402" y="125753"/>
            <a:chExt cx="8568964" cy="6587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27BD93-6FCF-4F46-948A-A344C71B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418" y="125753"/>
              <a:ext cx="449054" cy="44905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23F2EE-0310-2343-97D9-FEB8CA59AB9D}"/>
                </a:ext>
              </a:extLst>
            </p:cNvPr>
            <p:cNvGrpSpPr/>
            <p:nvPr/>
          </p:nvGrpSpPr>
          <p:grpSpPr>
            <a:xfrm>
              <a:off x="309402" y="146222"/>
              <a:ext cx="8568964" cy="638322"/>
              <a:chOff x="309402" y="-139528"/>
              <a:chExt cx="8568964" cy="638322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17C2BB3-5BA8-E045-AC32-90EAC2A32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084" y="-139528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NativeScript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 – Layout Containers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5B782-633A-E145-9E8B-617E5640D534}"/>
                  </a:ext>
                </a:extLst>
              </p:cNvPr>
              <p:cNvCxnSpPr/>
              <p:nvPr/>
            </p:nvCxnSpPr>
            <p:spPr>
              <a:xfrm>
                <a:off x="309402" y="417208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94335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dirty="0">
            <a:solidFill>
              <a:srgbClr val="03006B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dirty="0">
            <a:solidFill>
              <a:srgbClr val="03006B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10067</TotalTime>
  <Words>1152</Words>
  <Application>Microsoft Macintosh PowerPoint</Application>
  <PresentationFormat>On-screen Show (16:10)</PresentationFormat>
  <Paragraphs>219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52" baseType="lpstr">
      <vt:lpstr>Arial</vt:lpstr>
      <vt:lpstr>Avenir</vt:lpstr>
      <vt:lpstr>Avenir Roman</vt:lpstr>
      <vt:lpstr>Calibri</vt:lpstr>
      <vt:lpstr>Calibri Light</vt:lpstr>
      <vt:lpstr>Consolas</vt:lpstr>
      <vt:lpstr>Courier</vt:lpstr>
      <vt:lpstr>Helvetica Neue</vt:lpstr>
      <vt:lpstr>Menlo</vt:lpstr>
      <vt:lpstr>Open Sans</vt:lpstr>
      <vt:lpstr>Open Sans Light</vt:lpstr>
      <vt:lpstr>Open Sans SemiBold</vt:lpstr>
      <vt:lpstr>Poppins</vt:lpstr>
      <vt:lpstr>Poppins Light</vt:lpstr>
      <vt:lpstr>Poppins SemiBold</vt:lpstr>
      <vt:lpstr>Roboto</vt:lpstr>
      <vt:lpstr>1_Custom Design</vt:lpstr>
      <vt:lpstr>Office Theme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Winfred van Egteren</dc:creator>
  <cp:lastModifiedBy>Winfred van Egteren</cp:lastModifiedBy>
  <cp:revision>145</cp:revision>
  <dcterms:created xsi:type="dcterms:W3CDTF">2018-09-28T07:49:48Z</dcterms:created>
  <dcterms:modified xsi:type="dcterms:W3CDTF">2019-11-20T09:36:09Z</dcterms:modified>
</cp:coreProperties>
</file>